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Override PartName="/ppt/media/image8.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24" name="PlaceHolder 2"/>
          <p:cNvSpPr>
            <a:spLocks noGrp="1"/>
          </p:cNvSpPr>
          <p:nvPr>
            <p:ph type="body"/>
          </p:nvPr>
        </p:nvSpPr>
        <p:spPr>
          <a:xfrm>
            <a:off x="609480" y="1604520"/>
            <a:ext cx="10972440" cy="1896840"/>
          </a:xfrm>
          <a:prstGeom prst="rect">
            <a:avLst/>
          </a:prstGeom>
        </p:spPr>
        <p:txBody>
          <a:bodyPr lIns="0" rIns="0" tIns="0" bIns="0">
            <a:normAutofit/>
          </a:bodyPr>
          <a:p>
            <a:endParaRPr b="0" lang="sv-SE" sz="3200" spc="-1" strike="noStrike">
              <a:latin typeface="Arial"/>
            </a:endParaRPr>
          </a:p>
        </p:txBody>
      </p:sp>
      <p:sp>
        <p:nvSpPr>
          <p:cNvPr id="25" name="PlaceHolder 3"/>
          <p:cNvSpPr>
            <a:spLocks noGrp="1"/>
          </p:cNvSpPr>
          <p:nvPr>
            <p:ph type="body"/>
          </p:nvPr>
        </p:nvSpPr>
        <p:spPr>
          <a:xfrm>
            <a:off x="609480" y="3682080"/>
            <a:ext cx="1097244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rIns="0" tIns="0" bIns="0">
            <a:normAutofit/>
          </a:bodyPr>
          <a:p>
            <a:endParaRPr b="0" lang="sv-SE" sz="3200" spc="-1" strike="noStrike">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rIns="0" tIns="0" bIns="0">
            <a:normAutofit/>
          </a:bodyPr>
          <a:p>
            <a:endParaRPr b="0" lang="sv-SE" sz="3200" spc="-1" strike="noStrike">
              <a:latin typeface="Arial"/>
            </a:endParaRPr>
          </a:p>
        </p:txBody>
      </p:sp>
      <p:sp>
        <p:nvSpPr>
          <p:cNvPr id="29" name="PlaceHolder 4"/>
          <p:cNvSpPr>
            <a:spLocks noGrp="1"/>
          </p:cNvSpPr>
          <p:nvPr>
            <p:ph type="body"/>
          </p:nvPr>
        </p:nvSpPr>
        <p:spPr>
          <a:xfrm>
            <a:off x="609480" y="3682080"/>
            <a:ext cx="5354280" cy="1896840"/>
          </a:xfrm>
          <a:prstGeom prst="rect">
            <a:avLst/>
          </a:prstGeom>
        </p:spPr>
        <p:txBody>
          <a:bodyPr lIns="0" rIns="0" tIns="0" bIns="0">
            <a:normAutofit/>
          </a:bodyPr>
          <a:p>
            <a:endParaRPr b="0" lang="sv-SE" sz="3200" spc="-1" strike="noStrike">
              <a:latin typeface="Arial"/>
            </a:endParaRPr>
          </a:p>
        </p:txBody>
      </p:sp>
      <p:sp>
        <p:nvSpPr>
          <p:cNvPr id="30" name="PlaceHolder 5"/>
          <p:cNvSpPr>
            <a:spLocks noGrp="1"/>
          </p:cNvSpPr>
          <p:nvPr>
            <p:ph type="body"/>
          </p:nvPr>
        </p:nvSpPr>
        <p:spPr>
          <a:xfrm>
            <a:off x="6231960" y="3682080"/>
            <a:ext cx="535428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32" name="PlaceHolder 2"/>
          <p:cNvSpPr>
            <a:spLocks noGrp="1"/>
          </p:cNvSpPr>
          <p:nvPr>
            <p:ph type="body"/>
          </p:nvPr>
        </p:nvSpPr>
        <p:spPr>
          <a:xfrm>
            <a:off x="609480" y="1604520"/>
            <a:ext cx="3533040" cy="1896840"/>
          </a:xfrm>
          <a:prstGeom prst="rect">
            <a:avLst/>
          </a:prstGeom>
        </p:spPr>
        <p:txBody>
          <a:bodyPr lIns="0" rIns="0" tIns="0" bIns="0">
            <a:normAutofit/>
          </a:bodyPr>
          <a:p>
            <a:endParaRPr b="0" lang="sv-SE" sz="3200" spc="-1" strike="noStrike">
              <a:latin typeface="Arial"/>
            </a:endParaRPr>
          </a:p>
        </p:txBody>
      </p:sp>
      <p:sp>
        <p:nvSpPr>
          <p:cNvPr id="33" name="PlaceHolder 3"/>
          <p:cNvSpPr>
            <a:spLocks noGrp="1"/>
          </p:cNvSpPr>
          <p:nvPr>
            <p:ph type="body"/>
          </p:nvPr>
        </p:nvSpPr>
        <p:spPr>
          <a:xfrm>
            <a:off x="4319640" y="1604520"/>
            <a:ext cx="3533040" cy="1896840"/>
          </a:xfrm>
          <a:prstGeom prst="rect">
            <a:avLst/>
          </a:prstGeom>
        </p:spPr>
        <p:txBody>
          <a:bodyPr lIns="0" rIns="0" tIns="0" bIns="0">
            <a:normAutofit/>
          </a:bodyPr>
          <a:p>
            <a:endParaRPr b="0" lang="sv-SE" sz="3200" spc="-1" strike="noStrike">
              <a:latin typeface="Arial"/>
            </a:endParaRPr>
          </a:p>
        </p:txBody>
      </p:sp>
      <p:sp>
        <p:nvSpPr>
          <p:cNvPr id="34" name="PlaceHolder 4"/>
          <p:cNvSpPr>
            <a:spLocks noGrp="1"/>
          </p:cNvSpPr>
          <p:nvPr>
            <p:ph type="body"/>
          </p:nvPr>
        </p:nvSpPr>
        <p:spPr>
          <a:xfrm>
            <a:off x="8029800" y="1604520"/>
            <a:ext cx="3533040" cy="1896840"/>
          </a:xfrm>
          <a:prstGeom prst="rect">
            <a:avLst/>
          </a:prstGeom>
        </p:spPr>
        <p:txBody>
          <a:bodyPr lIns="0" rIns="0" tIns="0" bIns="0">
            <a:normAutofit/>
          </a:bodyPr>
          <a:p>
            <a:endParaRPr b="0" lang="sv-SE" sz="3200" spc="-1" strike="noStrike">
              <a:latin typeface="Arial"/>
            </a:endParaRPr>
          </a:p>
        </p:txBody>
      </p:sp>
      <p:sp>
        <p:nvSpPr>
          <p:cNvPr id="35" name="PlaceHolder 5"/>
          <p:cNvSpPr>
            <a:spLocks noGrp="1"/>
          </p:cNvSpPr>
          <p:nvPr>
            <p:ph type="body"/>
          </p:nvPr>
        </p:nvSpPr>
        <p:spPr>
          <a:xfrm>
            <a:off x="609480" y="3682080"/>
            <a:ext cx="3533040" cy="1896840"/>
          </a:xfrm>
          <a:prstGeom prst="rect">
            <a:avLst/>
          </a:prstGeom>
        </p:spPr>
        <p:txBody>
          <a:bodyPr lIns="0" rIns="0" tIns="0" bIns="0">
            <a:normAutofit/>
          </a:bodyPr>
          <a:p>
            <a:endParaRPr b="0" lang="sv-SE" sz="3200" spc="-1" strike="noStrike">
              <a:latin typeface="Arial"/>
            </a:endParaRPr>
          </a:p>
        </p:txBody>
      </p:sp>
      <p:sp>
        <p:nvSpPr>
          <p:cNvPr id="36" name="PlaceHolder 6"/>
          <p:cNvSpPr>
            <a:spLocks noGrp="1"/>
          </p:cNvSpPr>
          <p:nvPr>
            <p:ph type="body"/>
          </p:nvPr>
        </p:nvSpPr>
        <p:spPr>
          <a:xfrm>
            <a:off x="4319640" y="3682080"/>
            <a:ext cx="3533040" cy="1896840"/>
          </a:xfrm>
          <a:prstGeom prst="rect">
            <a:avLst/>
          </a:prstGeom>
        </p:spPr>
        <p:txBody>
          <a:bodyPr lIns="0" rIns="0" tIns="0" bIns="0">
            <a:normAutofit/>
          </a:bodyPr>
          <a:p>
            <a:endParaRPr b="0" lang="sv-SE" sz="3200" spc="-1" strike="noStrike">
              <a:latin typeface="Arial"/>
            </a:endParaRPr>
          </a:p>
        </p:txBody>
      </p:sp>
      <p:sp>
        <p:nvSpPr>
          <p:cNvPr id="37" name="PlaceHolder 7"/>
          <p:cNvSpPr>
            <a:spLocks noGrp="1"/>
          </p:cNvSpPr>
          <p:nvPr>
            <p:ph type="body"/>
          </p:nvPr>
        </p:nvSpPr>
        <p:spPr>
          <a:xfrm>
            <a:off x="8029800" y="3682080"/>
            <a:ext cx="353304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41"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sv-S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43" name="PlaceHolder 2"/>
          <p:cNvSpPr>
            <a:spLocks noGrp="1"/>
          </p:cNvSpPr>
          <p:nvPr>
            <p:ph type="body"/>
          </p:nvPr>
        </p:nvSpPr>
        <p:spPr>
          <a:xfrm>
            <a:off x="609480" y="1604520"/>
            <a:ext cx="10972440" cy="3977280"/>
          </a:xfrm>
          <a:prstGeom prst="rect">
            <a:avLst/>
          </a:prstGeom>
        </p:spPr>
        <p:txBody>
          <a:bodyPr lIns="0" rIns="0" tIns="0" bIns="0">
            <a:normAutofit/>
          </a:bodyPr>
          <a:p>
            <a:endParaRPr b="0" lang="sv-S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45" name="PlaceHolder 2"/>
          <p:cNvSpPr>
            <a:spLocks noGrp="1"/>
          </p:cNvSpPr>
          <p:nvPr>
            <p:ph type="body"/>
          </p:nvPr>
        </p:nvSpPr>
        <p:spPr>
          <a:xfrm>
            <a:off x="609480" y="1604520"/>
            <a:ext cx="5354280" cy="3977280"/>
          </a:xfrm>
          <a:prstGeom prst="rect">
            <a:avLst/>
          </a:prstGeom>
        </p:spPr>
        <p:txBody>
          <a:bodyPr lIns="0" rIns="0" tIns="0" bIns="0">
            <a:normAutofit/>
          </a:bodyPr>
          <a:p>
            <a:endParaRPr b="0" lang="sv-SE" sz="3200" spc="-1" strike="noStrike">
              <a:latin typeface="Arial"/>
            </a:endParaRPr>
          </a:p>
        </p:txBody>
      </p:sp>
      <p:sp>
        <p:nvSpPr>
          <p:cNvPr id="46" name="PlaceHolder 3"/>
          <p:cNvSpPr>
            <a:spLocks noGrp="1"/>
          </p:cNvSpPr>
          <p:nvPr>
            <p:ph type="body"/>
          </p:nvPr>
        </p:nvSpPr>
        <p:spPr>
          <a:xfrm>
            <a:off x="6231960" y="1604520"/>
            <a:ext cx="5354280" cy="3977280"/>
          </a:xfrm>
          <a:prstGeom prst="rect">
            <a:avLst/>
          </a:prstGeom>
        </p:spPr>
        <p:txBody>
          <a:bodyPr lIns="0" rIns="0" tIns="0" bIns="0">
            <a:normAutofit/>
          </a:bodyPr>
          <a:p>
            <a:endParaRPr b="0" lang="sv-S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sv-S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50" name="PlaceHolder 2"/>
          <p:cNvSpPr>
            <a:spLocks noGrp="1"/>
          </p:cNvSpPr>
          <p:nvPr>
            <p:ph type="body"/>
          </p:nvPr>
        </p:nvSpPr>
        <p:spPr>
          <a:xfrm>
            <a:off x="609480" y="1604520"/>
            <a:ext cx="5354280" cy="1896840"/>
          </a:xfrm>
          <a:prstGeom prst="rect">
            <a:avLst/>
          </a:prstGeom>
        </p:spPr>
        <p:txBody>
          <a:bodyPr lIns="0" rIns="0" tIns="0" bIns="0">
            <a:normAutofit/>
          </a:bodyPr>
          <a:p>
            <a:endParaRPr b="0" lang="sv-SE" sz="3200" spc="-1" strike="noStrike">
              <a:latin typeface="Arial"/>
            </a:endParaRPr>
          </a:p>
        </p:txBody>
      </p:sp>
      <p:sp>
        <p:nvSpPr>
          <p:cNvPr id="51" name="PlaceHolder 3"/>
          <p:cNvSpPr>
            <a:spLocks noGrp="1"/>
          </p:cNvSpPr>
          <p:nvPr>
            <p:ph type="body"/>
          </p:nvPr>
        </p:nvSpPr>
        <p:spPr>
          <a:xfrm>
            <a:off x="6231960" y="1604520"/>
            <a:ext cx="5354280" cy="3977280"/>
          </a:xfrm>
          <a:prstGeom prst="rect">
            <a:avLst/>
          </a:prstGeom>
        </p:spPr>
        <p:txBody>
          <a:bodyPr lIns="0" rIns="0" tIns="0" bIns="0">
            <a:normAutofit/>
          </a:bodyPr>
          <a:p>
            <a:endParaRPr b="0" lang="sv-SE" sz="3200" spc="-1" strike="noStrike">
              <a:latin typeface="Arial"/>
            </a:endParaRPr>
          </a:p>
        </p:txBody>
      </p:sp>
      <p:sp>
        <p:nvSpPr>
          <p:cNvPr id="52" name="PlaceHolder 4"/>
          <p:cNvSpPr>
            <a:spLocks noGrp="1"/>
          </p:cNvSpPr>
          <p:nvPr>
            <p:ph type="body"/>
          </p:nvPr>
        </p:nvSpPr>
        <p:spPr>
          <a:xfrm>
            <a:off x="609480" y="3682080"/>
            <a:ext cx="535428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3"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sv-S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54" name="PlaceHolder 2"/>
          <p:cNvSpPr>
            <a:spLocks noGrp="1"/>
          </p:cNvSpPr>
          <p:nvPr>
            <p:ph type="body"/>
          </p:nvPr>
        </p:nvSpPr>
        <p:spPr>
          <a:xfrm>
            <a:off x="609480" y="1604520"/>
            <a:ext cx="5354280" cy="3977280"/>
          </a:xfrm>
          <a:prstGeom prst="rect">
            <a:avLst/>
          </a:prstGeom>
        </p:spPr>
        <p:txBody>
          <a:bodyPr lIns="0" rIns="0" tIns="0" bIns="0">
            <a:normAutofit/>
          </a:bodyPr>
          <a:p>
            <a:endParaRPr b="0" lang="sv-SE" sz="3200" spc="-1" strike="noStrike">
              <a:latin typeface="Arial"/>
            </a:endParaRPr>
          </a:p>
        </p:txBody>
      </p:sp>
      <p:sp>
        <p:nvSpPr>
          <p:cNvPr id="55" name="PlaceHolder 3"/>
          <p:cNvSpPr>
            <a:spLocks noGrp="1"/>
          </p:cNvSpPr>
          <p:nvPr>
            <p:ph type="body"/>
          </p:nvPr>
        </p:nvSpPr>
        <p:spPr>
          <a:xfrm>
            <a:off x="6231960" y="1604520"/>
            <a:ext cx="5354280" cy="1896840"/>
          </a:xfrm>
          <a:prstGeom prst="rect">
            <a:avLst/>
          </a:prstGeom>
        </p:spPr>
        <p:txBody>
          <a:bodyPr lIns="0" rIns="0" tIns="0" bIns="0">
            <a:normAutofit/>
          </a:bodyPr>
          <a:p>
            <a:endParaRPr b="0" lang="sv-SE" sz="3200" spc="-1" strike="noStrike">
              <a:latin typeface="Arial"/>
            </a:endParaRPr>
          </a:p>
        </p:txBody>
      </p:sp>
      <p:sp>
        <p:nvSpPr>
          <p:cNvPr id="56" name="PlaceHolder 4"/>
          <p:cNvSpPr>
            <a:spLocks noGrp="1"/>
          </p:cNvSpPr>
          <p:nvPr>
            <p:ph type="body"/>
          </p:nvPr>
        </p:nvSpPr>
        <p:spPr>
          <a:xfrm>
            <a:off x="6231960" y="3682080"/>
            <a:ext cx="535428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58" name="PlaceHolder 2"/>
          <p:cNvSpPr>
            <a:spLocks noGrp="1"/>
          </p:cNvSpPr>
          <p:nvPr>
            <p:ph type="body"/>
          </p:nvPr>
        </p:nvSpPr>
        <p:spPr>
          <a:xfrm>
            <a:off x="609480" y="1604520"/>
            <a:ext cx="5354280" cy="1896840"/>
          </a:xfrm>
          <a:prstGeom prst="rect">
            <a:avLst/>
          </a:prstGeom>
        </p:spPr>
        <p:txBody>
          <a:bodyPr lIns="0" rIns="0" tIns="0" bIns="0">
            <a:normAutofit/>
          </a:bodyPr>
          <a:p>
            <a:endParaRPr b="0" lang="sv-SE" sz="3200" spc="-1" strike="noStrike">
              <a:latin typeface="Arial"/>
            </a:endParaRPr>
          </a:p>
        </p:txBody>
      </p:sp>
      <p:sp>
        <p:nvSpPr>
          <p:cNvPr id="59" name="PlaceHolder 3"/>
          <p:cNvSpPr>
            <a:spLocks noGrp="1"/>
          </p:cNvSpPr>
          <p:nvPr>
            <p:ph type="body"/>
          </p:nvPr>
        </p:nvSpPr>
        <p:spPr>
          <a:xfrm>
            <a:off x="6231960" y="1604520"/>
            <a:ext cx="5354280" cy="1896840"/>
          </a:xfrm>
          <a:prstGeom prst="rect">
            <a:avLst/>
          </a:prstGeom>
        </p:spPr>
        <p:txBody>
          <a:bodyPr lIns="0" rIns="0" tIns="0" bIns="0">
            <a:normAutofit/>
          </a:bodyPr>
          <a:p>
            <a:endParaRPr b="0" lang="sv-SE" sz="3200" spc="-1" strike="noStrike">
              <a:latin typeface="Arial"/>
            </a:endParaRPr>
          </a:p>
        </p:txBody>
      </p:sp>
      <p:sp>
        <p:nvSpPr>
          <p:cNvPr id="60" name="PlaceHolder 4"/>
          <p:cNvSpPr>
            <a:spLocks noGrp="1"/>
          </p:cNvSpPr>
          <p:nvPr>
            <p:ph type="body"/>
          </p:nvPr>
        </p:nvSpPr>
        <p:spPr>
          <a:xfrm>
            <a:off x="609480" y="3682080"/>
            <a:ext cx="1097244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62" name="PlaceHolder 2"/>
          <p:cNvSpPr>
            <a:spLocks noGrp="1"/>
          </p:cNvSpPr>
          <p:nvPr>
            <p:ph type="body"/>
          </p:nvPr>
        </p:nvSpPr>
        <p:spPr>
          <a:xfrm>
            <a:off x="609480" y="1604520"/>
            <a:ext cx="10972440" cy="1896840"/>
          </a:xfrm>
          <a:prstGeom prst="rect">
            <a:avLst/>
          </a:prstGeom>
        </p:spPr>
        <p:txBody>
          <a:bodyPr lIns="0" rIns="0" tIns="0" bIns="0">
            <a:normAutofit/>
          </a:bodyPr>
          <a:p>
            <a:endParaRPr b="0" lang="sv-SE" sz="3200" spc="-1" strike="noStrike">
              <a:latin typeface="Arial"/>
            </a:endParaRPr>
          </a:p>
        </p:txBody>
      </p:sp>
      <p:sp>
        <p:nvSpPr>
          <p:cNvPr id="63" name="PlaceHolder 3"/>
          <p:cNvSpPr>
            <a:spLocks noGrp="1"/>
          </p:cNvSpPr>
          <p:nvPr>
            <p:ph type="body"/>
          </p:nvPr>
        </p:nvSpPr>
        <p:spPr>
          <a:xfrm>
            <a:off x="609480" y="3682080"/>
            <a:ext cx="1097244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65" name="PlaceHolder 2"/>
          <p:cNvSpPr>
            <a:spLocks noGrp="1"/>
          </p:cNvSpPr>
          <p:nvPr>
            <p:ph type="body"/>
          </p:nvPr>
        </p:nvSpPr>
        <p:spPr>
          <a:xfrm>
            <a:off x="609480" y="1604520"/>
            <a:ext cx="5354280" cy="1896840"/>
          </a:xfrm>
          <a:prstGeom prst="rect">
            <a:avLst/>
          </a:prstGeom>
        </p:spPr>
        <p:txBody>
          <a:bodyPr lIns="0" rIns="0" tIns="0" bIns="0">
            <a:normAutofit/>
          </a:bodyPr>
          <a:p>
            <a:endParaRPr b="0" lang="sv-SE" sz="3200" spc="-1" strike="noStrike">
              <a:latin typeface="Arial"/>
            </a:endParaRPr>
          </a:p>
        </p:txBody>
      </p:sp>
      <p:sp>
        <p:nvSpPr>
          <p:cNvPr id="66" name="PlaceHolder 3"/>
          <p:cNvSpPr>
            <a:spLocks noGrp="1"/>
          </p:cNvSpPr>
          <p:nvPr>
            <p:ph type="body"/>
          </p:nvPr>
        </p:nvSpPr>
        <p:spPr>
          <a:xfrm>
            <a:off x="6231960" y="1604520"/>
            <a:ext cx="5354280" cy="1896840"/>
          </a:xfrm>
          <a:prstGeom prst="rect">
            <a:avLst/>
          </a:prstGeom>
        </p:spPr>
        <p:txBody>
          <a:bodyPr lIns="0" rIns="0" tIns="0" bIns="0">
            <a:normAutofit/>
          </a:bodyPr>
          <a:p>
            <a:endParaRPr b="0" lang="sv-SE" sz="3200" spc="-1" strike="noStrike">
              <a:latin typeface="Arial"/>
            </a:endParaRPr>
          </a:p>
        </p:txBody>
      </p:sp>
      <p:sp>
        <p:nvSpPr>
          <p:cNvPr id="67" name="PlaceHolder 4"/>
          <p:cNvSpPr>
            <a:spLocks noGrp="1"/>
          </p:cNvSpPr>
          <p:nvPr>
            <p:ph type="body"/>
          </p:nvPr>
        </p:nvSpPr>
        <p:spPr>
          <a:xfrm>
            <a:off x="609480" y="3682080"/>
            <a:ext cx="5354280" cy="1896840"/>
          </a:xfrm>
          <a:prstGeom prst="rect">
            <a:avLst/>
          </a:prstGeom>
        </p:spPr>
        <p:txBody>
          <a:bodyPr lIns="0" rIns="0" tIns="0" bIns="0">
            <a:normAutofit/>
          </a:bodyPr>
          <a:p>
            <a:endParaRPr b="0" lang="sv-SE" sz="3200" spc="-1" strike="noStrike">
              <a:latin typeface="Arial"/>
            </a:endParaRPr>
          </a:p>
        </p:txBody>
      </p:sp>
      <p:sp>
        <p:nvSpPr>
          <p:cNvPr id="68" name="PlaceHolder 5"/>
          <p:cNvSpPr>
            <a:spLocks noGrp="1"/>
          </p:cNvSpPr>
          <p:nvPr>
            <p:ph type="body"/>
          </p:nvPr>
        </p:nvSpPr>
        <p:spPr>
          <a:xfrm>
            <a:off x="6231960" y="3682080"/>
            <a:ext cx="535428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70" name="PlaceHolder 2"/>
          <p:cNvSpPr>
            <a:spLocks noGrp="1"/>
          </p:cNvSpPr>
          <p:nvPr>
            <p:ph type="body"/>
          </p:nvPr>
        </p:nvSpPr>
        <p:spPr>
          <a:xfrm>
            <a:off x="609480" y="1604520"/>
            <a:ext cx="3533040" cy="1896840"/>
          </a:xfrm>
          <a:prstGeom prst="rect">
            <a:avLst/>
          </a:prstGeom>
        </p:spPr>
        <p:txBody>
          <a:bodyPr lIns="0" rIns="0" tIns="0" bIns="0">
            <a:normAutofit/>
          </a:bodyPr>
          <a:p>
            <a:endParaRPr b="0" lang="sv-SE" sz="3200" spc="-1" strike="noStrike">
              <a:latin typeface="Arial"/>
            </a:endParaRPr>
          </a:p>
        </p:txBody>
      </p:sp>
      <p:sp>
        <p:nvSpPr>
          <p:cNvPr id="71" name="PlaceHolder 3"/>
          <p:cNvSpPr>
            <a:spLocks noGrp="1"/>
          </p:cNvSpPr>
          <p:nvPr>
            <p:ph type="body"/>
          </p:nvPr>
        </p:nvSpPr>
        <p:spPr>
          <a:xfrm>
            <a:off x="4319640" y="1604520"/>
            <a:ext cx="3533040" cy="1896840"/>
          </a:xfrm>
          <a:prstGeom prst="rect">
            <a:avLst/>
          </a:prstGeom>
        </p:spPr>
        <p:txBody>
          <a:bodyPr lIns="0" rIns="0" tIns="0" bIns="0">
            <a:normAutofit/>
          </a:bodyPr>
          <a:p>
            <a:endParaRPr b="0" lang="sv-SE" sz="3200" spc="-1" strike="noStrike">
              <a:latin typeface="Arial"/>
            </a:endParaRPr>
          </a:p>
        </p:txBody>
      </p:sp>
      <p:sp>
        <p:nvSpPr>
          <p:cNvPr id="72" name="PlaceHolder 4"/>
          <p:cNvSpPr>
            <a:spLocks noGrp="1"/>
          </p:cNvSpPr>
          <p:nvPr>
            <p:ph type="body"/>
          </p:nvPr>
        </p:nvSpPr>
        <p:spPr>
          <a:xfrm>
            <a:off x="8029800" y="1604520"/>
            <a:ext cx="3533040" cy="1896840"/>
          </a:xfrm>
          <a:prstGeom prst="rect">
            <a:avLst/>
          </a:prstGeom>
        </p:spPr>
        <p:txBody>
          <a:bodyPr lIns="0" rIns="0" tIns="0" bIns="0">
            <a:normAutofit/>
          </a:bodyPr>
          <a:p>
            <a:endParaRPr b="0" lang="sv-SE" sz="3200" spc="-1" strike="noStrike">
              <a:latin typeface="Arial"/>
            </a:endParaRPr>
          </a:p>
        </p:txBody>
      </p:sp>
      <p:sp>
        <p:nvSpPr>
          <p:cNvPr id="73" name="PlaceHolder 5"/>
          <p:cNvSpPr>
            <a:spLocks noGrp="1"/>
          </p:cNvSpPr>
          <p:nvPr>
            <p:ph type="body"/>
          </p:nvPr>
        </p:nvSpPr>
        <p:spPr>
          <a:xfrm>
            <a:off x="609480" y="3682080"/>
            <a:ext cx="3533040" cy="1896840"/>
          </a:xfrm>
          <a:prstGeom prst="rect">
            <a:avLst/>
          </a:prstGeom>
        </p:spPr>
        <p:txBody>
          <a:bodyPr lIns="0" rIns="0" tIns="0" bIns="0">
            <a:normAutofit/>
          </a:bodyPr>
          <a:p>
            <a:endParaRPr b="0" lang="sv-SE" sz="3200" spc="-1" strike="noStrike">
              <a:latin typeface="Arial"/>
            </a:endParaRPr>
          </a:p>
        </p:txBody>
      </p:sp>
      <p:sp>
        <p:nvSpPr>
          <p:cNvPr id="74" name="PlaceHolder 6"/>
          <p:cNvSpPr>
            <a:spLocks noGrp="1"/>
          </p:cNvSpPr>
          <p:nvPr>
            <p:ph type="body"/>
          </p:nvPr>
        </p:nvSpPr>
        <p:spPr>
          <a:xfrm>
            <a:off x="4319640" y="3682080"/>
            <a:ext cx="3533040" cy="1896840"/>
          </a:xfrm>
          <a:prstGeom prst="rect">
            <a:avLst/>
          </a:prstGeom>
        </p:spPr>
        <p:txBody>
          <a:bodyPr lIns="0" rIns="0" tIns="0" bIns="0">
            <a:normAutofit/>
          </a:bodyPr>
          <a:p>
            <a:endParaRPr b="0" lang="sv-SE" sz="3200" spc="-1" strike="noStrike">
              <a:latin typeface="Arial"/>
            </a:endParaRPr>
          </a:p>
        </p:txBody>
      </p:sp>
      <p:sp>
        <p:nvSpPr>
          <p:cNvPr id="75" name="PlaceHolder 7"/>
          <p:cNvSpPr>
            <a:spLocks noGrp="1"/>
          </p:cNvSpPr>
          <p:nvPr>
            <p:ph type="body"/>
          </p:nvPr>
        </p:nvSpPr>
        <p:spPr>
          <a:xfrm>
            <a:off x="8029800" y="3682080"/>
            <a:ext cx="353304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79"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sv-SE"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81" name="PlaceHolder 2"/>
          <p:cNvSpPr>
            <a:spLocks noGrp="1"/>
          </p:cNvSpPr>
          <p:nvPr>
            <p:ph type="body"/>
          </p:nvPr>
        </p:nvSpPr>
        <p:spPr>
          <a:xfrm>
            <a:off x="609480" y="1604520"/>
            <a:ext cx="10972440" cy="3977280"/>
          </a:xfrm>
          <a:prstGeom prst="rect">
            <a:avLst/>
          </a:prstGeom>
        </p:spPr>
        <p:txBody>
          <a:bodyPr lIns="0" rIns="0" tIns="0" bIns="0">
            <a:normAutofit/>
          </a:bodyPr>
          <a:p>
            <a:endParaRPr b="0" lang="sv-SE"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83" name="PlaceHolder 2"/>
          <p:cNvSpPr>
            <a:spLocks noGrp="1"/>
          </p:cNvSpPr>
          <p:nvPr>
            <p:ph type="body"/>
          </p:nvPr>
        </p:nvSpPr>
        <p:spPr>
          <a:xfrm>
            <a:off x="609480" y="1604520"/>
            <a:ext cx="5354280" cy="3977280"/>
          </a:xfrm>
          <a:prstGeom prst="rect">
            <a:avLst/>
          </a:prstGeom>
        </p:spPr>
        <p:txBody>
          <a:bodyPr lIns="0" rIns="0" tIns="0" bIns="0">
            <a:normAutofit/>
          </a:bodyPr>
          <a:p>
            <a:endParaRPr b="0" lang="sv-SE" sz="3200" spc="-1" strike="noStrike">
              <a:latin typeface="Arial"/>
            </a:endParaRPr>
          </a:p>
        </p:txBody>
      </p:sp>
      <p:sp>
        <p:nvSpPr>
          <p:cNvPr id="84" name="PlaceHolder 3"/>
          <p:cNvSpPr>
            <a:spLocks noGrp="1"/>
          </p:cNvSpPr>
          <p:nvPr>
            <p:ph type="body"/>
          </p:nvPr>
        </p:nvSpPr>
        <p:spPr>
          <a:xfrm>
            <a:off x="6231960" y="1604520"/>
            <a:ext cx="5354280" cy="3977280"/>
          </a:xfrm>
          <a:prstGeom prst="rect">
            <a:avLst/>
          </a:prstGeom>
        </p:spPr>
        <p:txBody>
          <a:bodyPr lIns="0" rIns="0" tIns="0" bIns="0">
            <a:normAutofit/>
          </a:bodyPr>
          <a:p>
            <a:endParaRPr b="0" lang="sv-SE"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5" name="PlaceHolder 2"/>
          <p:cNvSpPr>
            <a:spLocks noGrp="1"/>
          </p:cNvSpPr>
          <p:nvPr>
            <p:ph type="body"/>
          </p:nvPr>
        </p:nvSpPr>
        <p:spPr>
          <a:xfrm>
            <a:off x="609480" y="1604520"/>
            <a:ext cx="10972440" cy="3977280"/>
          </a:xfrm>
          <a:prstGeom prst="rect">
            <a:avLst/>
          </a:prstGeom>
        </p:spPr>
        <p:txBody>
          <a:bodyPr lIns="0" rIns="0" tIns="0" bIns="0">
            <a:normAutofit/>
          </a:bodyPr>
          <a:p>
            <a:endParaRPr b="0" lang="sv-SE"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sv-SE"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88" name="PlaceHolder 2"/>
          <p:cNvSpPr>
            <a:spLocks noGrp="1"/>
          </p:cNvSpPr>
          <p:nvPr>
            <p:ph type="body"/>
          </p:nvPr>
        </p:nvSpPr>
        <p:spPr>
          <a:xfrm>
            <a:off x="609480" y="1604520"/>
            <a:ext cx="5354280" cy="1896840"/>
          </a:xfrm>
          <a:prstGeom prst="rect">
            <a:avLst/>
          </a:prstGeom>
        </p:spPr>
        <p:txBody>
          <a:bodyPr lIns="0" rIns="0" tIns="0" bIns="0">
            <a:normAutofit/>
          </a:bodyPr>
          <a:p>
            <a:endParaRPr b="0" lang="sv-SE" sz="3200" spc="-1" strike="noStrike">
              <a:latin typeface="Arial"/>
            </a:endParaRPr>
          </a:p>
        </p:txBody>
      </p:sp>
      <p:sp>
        <p:nvSpPr>
          <p:cNvPr id="89" name="PlaceHolder 3"/>
          <p:cNvSpPr>
            <a:spLocks noGrp="1"/>
          </p:cNvSpPr>
          <p:nvPr>
            <p:ph type="body"/>
          </p:nvPr>
        </p:nvSpPr>
        <p:spPr>
          <a:xfrm>
            <a:off x="6231960" y="1604520"/>
            <a:ext cx="5354280" cy="3977280"/>
          </a:xfrm>
          <a:prstGeom prst="rect">
            <a:avLst/>
          </a:prstGeom>
        </p:spPr>
        <p:txBody>
          <a:bodyPr lIns="0" rIns="0" tIns="0" bIns="0">
            <a:normAutofit/>
          </a:bodyPr>
          <a:p>
            <a:endParaRPr b="0" lang="sv-SE" sz="3200" spc="-1" strike="noStrike">
              <a:latin typeface="Arial"/>
            </a:endParaRPr>
          </a:p>
        </p:txBody>
      </p:sp>
      <p:sp>
        <p:nvSpPr>
          <p:cNvPr id="90" name="PlaceHolder 4"/>
          <p:cNvSpPr>
            <a:spLocks noGrp="1"/>
          </p:cNvSpPr>
          <p:nvPr>
            <p:ph type="body"/>
          </p:nvPr>
        </p:nvSpPr>
        <p:spPr>
          <a:xfrm>
            <a:off x="609480" y="3682080"/>
            <a:ext cx="535428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92" name="PlaceHolder 2"/>
          <p:cNvSpPr>
            <a:spLocks noGrp="1"/>
          </p:cNvSpPr>
          <p:nvPr>
            <p:ph type="body"/>
          </p:nvPr>
        </p:nvSpPr>
        <p:spPr>
          <a:xfrm>
            <a:off x="609480" y="1604520"/>
            <a:ext cx="5354280" cy="3977280"/>
          </a:xfrm>
          <a:prstGeom prst="rect">
            <a:avLst/>
          </a:prstGeom>
        </p:spPr>
        <p:txBody>
          <a:bodyPr lIns="0" rIns="0" tIns="0" bIns="0">
            <a:normAutofit/>
          </a:bodyPr>
          <a:p>
            <a:endParaRPr b="0" lang="sv-SE" sz="3200" spc="-1" strike="noStrike">
              <a:latin typeface="Arial"/>
            </a:endParaRPr>
          </a:p>
        </p:txBody>
      </p:sp>
      <p:sp>
        <p:nvSpPr>
          <p:cNvPr id="93" name="PlaceHolder 3"/>
          <p:cNvSpPr>
            <a:spLocks noGrp="1"/>
          </p:cNvSpPr>
          <p:nvPr>
            <p:ph type="body"/>
          </p:nvPr>
        </p:nvSpPr>
        <p:spPr>
          <a:xfrm>
            <a:off x="6231960" y="1604520"/>
            <a:ext cx="5354280" cy="1896840"/>
          </a:xfrm>
          <a:prstGeom prst="rect">
            <a:avLst/>
          </a:prstGeom>
        </p:spPr>
        <p:txBody>
          <a:bodyPr lIns="0" rIns="0" tIns="0" bIns="0">
            <a:normAutofit/>
          </a:bodyPr>
          <a:p>
            <a:endParaRPr b="0" lang="sv-SE" sz="3200" spc="-1" strike="noStrike">
              <a:latin typeface="Arial"/>
            </a:endParaRPr>
          </a:p>
        </p:txBody>
      </p:sp>
      <p:sp>
        <p:nvSpPr>
          <p:cNvPr id="94" name="PlaceHolder 4"/>
          <p:cNvSpPr>
            <a:spLocks noGrp="1"/>
          </p:cNvSpPr>
          <p:nvPr>
            <p:ph type="body"/>
          </p:nvPr>
        </p:nvSpPr>
        <p:spPr>
          <a:xfrm>
            <a:off x="6231960" y="3682080"/>
            <a:ext cx="535428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96" name="PlaceHolder 2"/>
          <p:cNvSpPr>
            <a:spLocks noGrp="1"/>
          </p:cNvSpPr>
          <p:nvPr>
            <p:ph type="body"/>
          </p:nvPr>
        </p:nvSpPr>
        <p:spPr>
          <a:xfrm>
            <a:off x="609480" y="1604520"/>
            <a:ext cx="5354280" cy="1896840"/>
          </a:xfrm>
          <a:prstGeom prst="rect">
            <a:avLst/>
          </a:prstGeom>
        </p:spPr>
        <p:txBody>
          <a:bodyPr lIns="0" rIns="0" tIns="0" bIns="0">
            <a:normAutofit/>
          </a:bodyPr>
          <a:p>
            <a:endParaRPr b="0" lang="sv-SE" sz="3200" spc="-1" strike="noStrike">
              <a:latin typeface="Arial"/>
            </a:endParaRPr>
          </a:p>
        </p:txBody>
      </p:sp>
      <p:sp>
        <p:nvSpPr>
          <p:cNvPr id="97" name="PlaceHolder 3"/>
          <p:cNvSpPr>
            <a:spLocks noGrp="1"/>
          </p:cNvSpPr>
          <p:nvPr>
            <p:ph type="body"/>
          </p:nvPr>
        </p:nvSpPr>
        <p:spPr>
          <a:xfrm>
            <a:off x="6231960" y="1604520"/>
            <a:ext cx="5354280" cy="1896840"/>
          </a:xfrm>
          <a:prstGeom prst="rect">
            <a:avLst/>
          </a:prstGeom>
        </p:spPr>
        <p:txBody>
          <a:bodyPr lIns="0" rIns="0" tIns="0" bIns="0">
            <a:normAutofit/>
          </a:bodyPr>
          <a:p>
            <a:endParaRPr b="0" lang="sv-SE" sz="3200" spc="-1" strike="noStrike">
              <a:latin typeface="Arial"/>
            </a:endParaRPr>
          </a:p>
        </p:txBody>
      </p:sp>
      <p:sp>
        <p:nvSpPr>
          <p:cNvPr id="98" name="PlaceHolder 4"/>
          <p:cNvSpPr>
            <a:spLocks noGrp="1"/>
          </p:cNvSpPr>
          <p:nvPr>
            <p:ph type="body"/>
          </p:nvPr>
        </p:nvSpPr>
        <p:spPr>
          <a:xfrm>
            <a:off x="609480" y="3682080"/>
            <a:ext cx="1097244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100" name="PlaceHolder 2"/>
          <p:cNvSpPr>
            <a:spLocks noGrp="1"/>
          </p:cNvSpPr>
          <p:nvPr>
            <p:ph type="body"/>
          </p:nvPr>
        </p:nvSpPr>
        <p:spPr>
          <a:xfrm>
            <a:off x="609480" y="1604520"/>
            <a:ext cx="10972440" cy="1896840"/>
          </a:xfrm>
          <a:prstGeom prst="rect">
            <a:avLst/>
          </a:prstGeom>
        </p:spPr>
        <p:txBody>
          <a:bodyPr lIns="0" rIns="0" tIns="0" bIns="0">
            <a:normAutofit/>
          </a:bodyPr>
          <a:p>
            <a:endParaRPr b="0" lang="sv-SE" sz="3200" spc="-1" strike="noStrike">
              <a:latin typeface="Arial"/>
            </a:endParaRPr>
          </a:p>
        </p:txBody>
      </p:sp>
      <p:sp>
        <p:nvSpPr>
          <p:cNvPr id="101" name="PlaceHolder 3"/>
          <p:cNvSpPr>
            <a:spLocks noGrp="1"/>
          </p:cNvSpPr>
          <p:nvPr>
            <p:ph type="body"/>
          </p:nvPr>
        </p:nvSpPr>
        <p:spPr>
          <a:xfrm>
            <a:off x="609480" y="3682080"/>
            <a:ext cx="1097244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103" name="PlaceHolder 2"/>
          <p:cNvSpPr>
            <a:spLocks noGrp="1"/>
          </p:cNvSpPr>
          <p:nvPr>
            <p:ph type="body"/>
          </p:nvPr>
        </p:nvSpPr>
        <p:spPr>
          <a:xfrm>
            <a:off x="609480" y="1604520"/>
            <a:ext cx="5354280" cy="1896840"/>
          </a:xfrm>
          <a:prstGeom prst="rect">
            <a:avLst/>
          </a:prstGeom>
        </p:spPr>
        <p:txBody>
          <a:bodyPr lIns="0" rIns="0" tIns="0" bIns="0">
            <a:normAutofit/>
          </a:bodyPr>
          <a:p>
            <a:endParaRPr b="0" lang="sv-SE" sz="3200" spc="-1" strike="noStrike">
              <a:latin typeface="Arial"/>
            </a:endParaRPr>
          </a:p>
        </p:txBody>
      </p:sp>
      <p:sp>
        <p:nvSpPr>
          <p:cNvPr id="104" name="PlaceHolder 3"/>
          <p:cNvSpPr>
            <a:spLocks noGrp="1"/>
          </p:cNvSpPr>
          <p:nvPr>
            <p:ph type="body"/>
          </p:nvPr>
        </p:nvSpPr>
        <p:spPr>
          <a:xfrm>
            <a:off x="6231960" y="1604520"/>
            <a:ext cx="5354280" cy="1896840"/>
          </a:xfrm>
          <a:prstGeom prst="rect">
            <a:avLst/>
          </a:prstGeom>
        </p:spPr>
        <p:txBody>
          <a:bodyPr lIns="0" rIns="0" tIns="0" bIns="0">
            <a:normAutofit/>
          </a:bodyPr>
          <a:p>
            <a:endParaRPr b="0" lang="sv-SE" sz="3200" spc="-1" strike="noStrike">
              <a:latin typeface="Arial"/>
            </a:endParaRPr>
          </a:p>
        </p:txBody>
      </p:sp>
      <p:sp>
        <p:nvSpPr>
          <p:cNvPr id="105" name="PlaceHolder 4"/>
          <p:cNvSpPr>
            <a:spLocks noGrp="1"/>
          </p:cNvSpPr>
          <p:nvPr>
            <p:ph type="body"/>
          </p:nvPr>
        </p:nvSpPr>
        <p:spPr>
          <a:xfrm>
            <a:off x="609480" y="3682080"/>
            <a:ext cx="5354280" cy="1896840"/>
          </a:xfrm>
          <a:prstGeom prst="rect">
            <a:avLst/>
          </a:prstGeom>
        </p:spPr>
        <p:txBody>
          <a:bodyPr lIns="0" rIns="0" tIns="0" bIns="0">
            <a:normAutofit/>
          </a:bodyPr>
          <a:p>
            <a:endParaRPr b="0" lang="sv-SE" sz="3200" spc="-1" strike="noStrike">
              <a:latin typeface="Arial"/>
            </a:endParaRPr>
          </a:p>
        </p:txBody>
      </p:sp>
      <p:sp>
        <p:nvSpPr>
          <p:cNvPr id="106" name="PlaceHolder 5"/>
          <p:cNvSpPr>
            <a:spLocks noGrp="1"/>
          </p:cNvSpPr>
          <p:nvPr>
            <p:ph type="body"/>
          </p:nvPr>
        </p:nvSpPr>
        <p:spPr>
          <a:xfrm>
            <a:off x="6231960" y="3682080"/>
            <a:ext cx="535428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108" name="PlaceHolder 2"/>
          <p:cNvSpPr>
            <a:spLocks noGrp="1"/>
          </p:cNvSpPr>
          <p:nvPr>
            <p:ph type="body"/>
          </p:nvPr>
        </p:nvSpPr>
        <p:spPr>
          <a:xfrm>
            <a:off x="609480" y="1604520"/>
            <a:ext cx="3533040" cy="1896840"/>
          </a:xfrm>
          <a:prstGeom prst="rect">
            <a:avLst/>
          </a:prstGeom>
        </p:spPr>
        <p:txBody>
          <a:bodyPr lIns="0" rIns="0" tIns="0" bIns="0">
            <a:normAutofit/>
          </a:bodyPr>
          <a:p>
            <a:endParaRPr b="0" lang="sv-SE" sz="3200" spc="-1" strike="noStrike">
              <a:latin typeface="Arial"/>
            </a:endParaRPr>
          </a:p>
        </p:txBody>
      </p:sp>
      <p:sp>
        <p:nvSpPr>
          <p:cNvPr id="109" name="PlaceHolder 3"/>
          <p:cNvSpPr>
            <a:spLocks noGrp="1"/>
          </p:cNvSpPr>
          <p:nvPr>
            <p:ph type="body"/>
          </p:nvPr>
        </p:nvSpPr>
        <p:spPr>
          <a:xfrm>
            <a:off x="4319640" y="1604520"/>
            <a:ext cx="3533040" cy="1896840"/>
          </a:xfrm>
          <a:prstGeom prst="rect">
            <a:avLst/>
          </a:prstGeom>
        </p:spPr>
        <p:txBody>
          <a:bodyPr lIns="0" rIns="0" tIns="0" bIns="0">
            <a:normAutofit/>
          </a:bodyPr>
          <a:p>
            <a:endParaRPr b="0" lang="sv-SE" sz="3200" spc="-1" strike="noStrike">
              <a:latin typeface="Arial"/>
            </a:endParaRPr>
          </a:p>
        </p:txBody>
      </p:sp>
      <p:sp>
        <p:nvSpPr>
          <p:cNvPr id="110" name="PlaceHolder 4"/>
          <p:cNvSpPr>
            <a:spLocks noGrp="1"/>
          </p:cNvSpPr>
          <p:nvPr>
            <p:ph type="body"/>
          </p:nvPr>
        </p:nvSpPr>
        <p:spPr>
          <a:xfrm>
            <a:off x="8029800" y="1604520"/>
            <a:ext cx="3533040" cy="1896840"/>
          </a:xfrm>
          <a:prstGeom prst="rect">
            <a:avLst/>
          </a:prstGeom>
        </p:spPr>
        <p:txBody>
          <a:bodyPr lIns="0" rIns="0" tIns="0" bIns="0">
            <a:normAutofit/>
          </a:bodyPr>
          <a:p>
            <a:endParaRPr b="0" lang="sv-SE" sz="3200" spc="-1" strike="noStrike">
              <a:latin typeface="Arial"/>
            </a:endParaRPr>
          </a:p>
        </p:txBody>
      </p:sp>
      <p:sp>
        <p:nvSpPr>
          <p:cNvPr id="111" name="PlaceHolder 5"/>
          <p:cNvSpPr>
            <a:spLocks noGrp="1"/>
          </p:cNvSpPr>
          <p:nvPr>
            <p:ph type="body"/>
          </p:nvPr>
        </p:nvSpPr>
        <p:spPr>
          <a:xfrm>
            <a:off x="609480" y="3682080"/>
            <a:ext cx="3533040" cy="1896840"/>
          </a:xfrm>
          <a:prstGeom prst="rect">
            <a:avLst/>
          </a:prstGeom>
        </p:spPr>
        <p:txBody>
          <a:bodyPr lIns="0" rIns="0" tIns="0" bIns="0">
            <a:normAutofit/>
          </a:bodyPr>
          <a:p>
            <a:endParaRPr b="0" lang="sv-SE" sz="3200" spc="-1" strike="noStrike">
              <a:latin typeface="Arial"/>
            </a:endParaRPr>
          </a:p>
        </p:txBody>
      </p:sp>
      <p:sp>
        <p:nvSpPr>
          <p:cNvPr id="112" name="PlaceHolder 6"/>
          <p:cNvSpPr>
            <a:spLocks noGrp="1"/>
          </p:cNvSpPr>
          <p:nvPr>
            <p:ph type="body"/>
          </p:nvPr>
        </p:nvSpPr>
        <p:spPr>
          <a:xfrm>
            <a:off x="4319640" y="3682080"/>
            <a:ext cx="3533040" cy="1896840"/>
          </a:xfrm>
          <a:prstGeom prst="rect">
            <a:avLst/>
          </a:prstGeom>
        </p:spPr>
        <p:txBody>
          <a:bodyPr lIns="0" rIns="0" tIns="0" bIns="0">
            <a:normAutofit/>
          </a:bodyPr>
          <a:p>
            <a:endParaRPr b="0" lang="sv-SE" sz="3200" spc="-1" strike="noStrike">
              <a:latin typeface="Arial"/>
            </a:endParaRPr>
          </a:p>
        </p:txBody>
      </p:sp>
      <p:sp>
        <p:nvSpPr>
          <p:cNvPr id="113" name="PlaceHolder 7"/>
          <p:cNvSpPr>
            <a:spLocks noGrp="1"/>
          </p:cNvSpPr>
          <p:nvPr>
            <p:ph type="body"/>
          </p:nvPr>
        </p:nvSpPr>
        <p:spPr>
          <a:xfrm>
            <a:off x="8029800" y="3682080"/>
            <a:ext cx="353304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7" name="PlaceHolder 2"/>
          <p:cNvSpPr>
            <a:spLocks noGrp="1"/>
          </p:cNvSpPr>
          <p:nvPr>
            <p:ph type="body"/>
          </p:nvPr>
        </p:nvSpPr>
        <p:spPr>
          <a:xfrm>
            <a:off x="609480" y="1604520"/>
            <a:ext cx="5354280" cy="3977280"/>
          </a:xfrm>
          <a:prstGeom prst="rect">
            <a:avLst/>
          </a:prstGeom>
        </p:spPr>
        <p:txBody>
          <a:bodyPr lIns="0" rIns="0" tIns="0" bIns="0">
            <a:normAutofit/>
          </a:bodyPr>
          <a:p>
            <a:endParaRPr b="0" lang="sv-SE" sz="3200" spc="-1" strike="noStrike">
              <a:latin typeface="Arial"/>
            </a:endParaRPr>
          </a:p>
        </p:txBody>
      </p:sp>
      <p:sp>
        <p:nvSpPr>
          <p:cNvPr id="8" name="PlaceHolder 3"/>
          <p:cNvSpPr>
            <a:spLocks noGrp="1"/>
          </p:cNvSpPr>
          <p:nvPr>
            <p:ph type="body"/>
          </p:nvPr>
        </p:nvSpPr>
        <p:spPr>
          <a:xfrm>
            <a:off x="6231960" y="1604520"/>
            <a:ext cx="5354280" cy="3977280"/>
          </a:xfrm>
          <a:prstGeom prst="rect">
            <a:avLst/>
          </a:prstGeom>
        </p:spPr>
        <p:txBody>
          <a:bodyPr lIns="0" rIns="0" tIns="0" bIns="0">
            <a:normAutofit/>
          </a:bodyPr>
          <a:p>
            <a:endParaRPr b="0" lang="sv-S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sv-S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12" name="PlaceHolder 2"/>
          <p:cNvSpPr>
            <a:spLocks noGrp="1"/>
          </p:cNvSpPr>
          <p:nvPr>
            <p:ph type="body"/>
          </p:nvPr>
        </p:nvSpPr>
        <p:spPr>
          <a:xfrm>
            <a:off x="609480" y="1604520"/>
            <a:ext cx="5354280" cy="1896840"/>
          </a:xfrm>
          <a:prstGeom prst="rect">
            <a:avLst/>
          </a:prstGeom>
        </p:spPr>
        <p:txBody>
          <a:bodyPr lIns="0" rIns="0" tIns="0" bIns="0">
            <a:normAutofit/>
          </a:bodyPr>
          <a:p>
            <a:endParaRPr b="0" lang="sv-SE" sz="3200" spc="-1" strike="noStrike">
              <a:latin typeface="Arial"/>
            </a:endParaRPr>
          </a:p>
        </p:txBody>
      </p:sp>
      <p:sp>
        <p:nvSpPr>
          <p:cNvPr id="13" name="PlaceHolder 3"/>
          <p:cNvSpPr>
            <a:spLocks noGrp="1"/>
          </p:cNvSpPr>
          <p:nvPr>
            <p:ph type="body"/>
          </p:nvPr>
        </p:nvSpPr>
        <p:spPr>
          <a:xfrm>
            <a:off x="6231960" y="1604520"/>
            <a:ext cx="5354280" cy="3977280"/>
          </a:xfrm>
          <a:prstGeom prst="rect">
            <a:avLst/>
          </a:prstGeom>
        </p:spPr>
        <p:txBody>
          <a:bodyPr lIns="0" rIns="0" tIns="0" bIns="0">
            <a:normAutofit/>
          </a:bodyPr>
          <a:p>
            <a:endParaRPr b="0" lang="sv-SE" sz="3200" spc="-1" strike="noStrike">
              <a:latin typeface="Arial"/>
            </a:endParaRPr>
          </a:p>
        </p:txBody>
      </p:sp>
      <p:sp>
        <p:nvSpPr>
          <p:cNvPr id="14" name="PlaceHolder 4"/>
          <p:cNvSpPr>
            <a:spLocks noGrp="1"/>
          </p:cNvSpPr>
          <p:nvPr>
            <p:ph type="body"/>
          </p:nvPr>
        </p:nvSpPr>
        <p:spPr>
          <a:xfrm>
            <a:off x="609480" y="3682080"/>
            <a:ext cx="535428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16" name="PlaceHolder 2"/>
          <p:cNvSpPr>
            <a:spLocks noGrp="1"/>
          </p:cNvSpPr>
          <p:nvPr>
            <p:ph type="body"/>
          </p:nvPr>
        </p:nvSpPr>
        <p:spPr>
          <a:xfrm>
            <a:off x="609480" y="1604520"/>
            <a:ext cx="5354280" cy="3977280"/>
          </a:xfrm>
          <a:prstGeom prst="rect">
            <a:avLst/>
          </a:prstGeom>
        </p:spPr>
        <p:txBody>
          <a:bodyPr lIns="0" rIns="0" tIns="0" bIns="0">
            <a:normAutofit/>
          </a:bodyPr>
          <a:p>
            <a:endParaRPr b="0" lang="sv-SE" sz="3200" spc="-1" strike="noStrike">
              <a:latin typeface="Arial"/>
            </a:endParaRPr>
          </a:p>
        </p:txBody>
      </p:sp>
      <p:sp>
        <p:nvSpPr>
          <p:cNvPr id="17" name="PlaceHolder 3"/>
          <p:cNvSpPr>
            <a:spLocks noGrp="1"/>
          </p:cNvSpPr>
          <p:nvPr>
            <p:ph type="body"/>
          </p:nvPr>
        </p:nvSpPr>
        <p:spPr>
          <a:xfrm>
            <a:off x="6231960" y="1604520"/>
            <a:ext cx="5354280" cy="1896840"/>
          </a:xfrm>
          <a:prstGeom prst="rect">
            <a:avLst/>
          </a:prstGeom>
        </p:spPr>
        <p:txBody>
          <a:bodyPr lIns="0" rIns="0" tIns="0" bIns="0">
            <a:normAutofit/>
          </a:bodyPr>
          <a:p>
            <a:endParaRPr b="0" lang="sv-SE" sz="3200" spc="-1" strike="noStrike">
              <a:latin typeface="Arial"/>
            </a:endParaRPr>
          </a:p>
        </p:txBody>
      </p:sp>
      <p:sp>
        <p:nvSpPr>
          <p:cNvPr id="18" name="PlaceHolder 4"/>
          <p:cNvSpPr>
            <a:spLocks noGrp="1"/>
          </p:cNvSpPr>
          <p:nvPr>
            <p:ph type="body"/>
          </p:nvPr>
        </p:nvSpPr>
        <p:spPr>
          <a:xfrm>
            <a:off x="6231960" y="3682080"/>
            <a:ext cx="5354280" cy="1896840"/>
          </a:xfrm>
          <a:prstGeom prst="rect">
            <a:avLst/>
          </a:prstGeom>
        </p:spPr>
        <p:txBody>
          <a:bodyPr lIns="0" rIns="0" tIns="0" bIns="0">
            <a:normAutofit/>
          </a:bodyPr>
          <a:p>
            <a:endParaRPr b="0" lang="sv-S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sv-SE" sz="4400" spc="-1" strike="noStrike">
              <a:latin typeface="Arial"/>
            </a:endParaRPr>
          </a:p>
        </p:txBody>
      </p:sp>
      <p:sp>
        <p:nvSpPr>
          <p:cNvPr id="20" name="PlaceHolder 2"/>
          <p:cNvSpPr>
            <a:spLocks noGrp="1"/>
          </p:cNvSpPr>
          <p:nvPr>
            <p:ph type="body"/>
          </p:nvPr>
        </p:nvSpPr>
        <p:spPr>
          <a:xfrm>
            <a:off x="609480" y="1604520"/>
            <a:ext cx="5354280" cy="1896840"/>
          </a:xfrm>
          <a:prstGeom prst="rect">
            <a:avLst/>
          </a:prstGeom>
        </p:spPr>
        <p:txBody>
          <a:bodyPr lIns="0" rIns="0" tIns="0" bIns="0">
            <a:normAutofit/>
          </a:bodyPr>
          <a:p>
            <a:endParaRPr b="0" lang="sv-SE" sz="3200" spc="-1" strike="noStrike">
              <a:latin typeface="Arial"/>
            </a:endParaRPr>
          </a:p>
        </p:txBody>
      </p:sp>
      <p:sp>
        <p:nvSpPr>
          <p:cNvPr id="21" name="PlaceHolder 3"/>
          <p:cNvSpPr>
            <a:spLocks noGrp="1"/>
          </p:cNvSpPr>
          <p:nvPr>
            <p:ph type="body"/>
          </p:nvPr>
        </p:nvSpPr>
        <p:spPr>
          <a:xfrm>
            <a:off x="6231960" y="1604520"/>
            <a:ext cx="5354280" cy="1896840"/>
          </a:xfrm>
          <a:prstGeom prst="rect">
            <a:avLst/>
          </a:prstGeom>
        </p:spPr>
        <p:txBody>
          <a:bodyPr lIns="0" rIns="0" tIns="0" bIns="0">
            <a:normAutofit/>
          </a:bodyPr>
          <a:p>
            <a:endParaRPr b="0" lang="sv-SE" sz="3200" spc="-1" strike="noStrike">
              <a:latin typeface="Arial"/>
            </a:endParaRPr>
          </a:p>
        </p:txBody>
      </p:sp>
      <p:sp>
        <p:nvSpPr>
          <p:cNvPr id="22" name="PlaceHolder 4"/>
          <p:cNvSpPr>
            <a:spLocks noGrp="1"/>
          </p:cNvSpPr>
          <p:nvPr>
            <p:ph type="body"/>
          </p:nvPr>
        </p:nvSpPr>
        <p:spPr>
          <a:xfrm>
            <a:off x="609480" y="3682080"/>
            <a:ext cx="10972440" cy="1896840"/>
          </a:xfrm>
          <a:prstGeom prst="rect">
            <a:avLst/>
          </a:prstGeom>
        </p:spPr>
        <p:txBody>
          <a:bodyPr lIns="0" rIns="0" tIns="0" bIns="0">
            <a:normAutofit/>
          </a:bodyPr>
          <a:p>
            <a:endParaRPr b="0" lang="sv-S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sv-SE" sz="4400" spc="-1" strike="noStrike">
                <a:latin typeface="Arial"/>
              </a:rPr>
              <a:t>Klicka för att redigera rubriktextens format</a:t>
            </a:r>
            <a:endParaRPr b="0" lang="sv-SE" sz="4400" spc="-1" strike="noStrike">
              <a:latin typeface="Arial"/>
            </a:endParaRPr>
          </a:p>
        </p:txBody>
      </p:sp>
      <p:sp>
        <p:nvSpPr>
          <p:cNvPr id="1"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Arial"/>
              </a:rPr>
              <a:t>Klicka för att redigera dispositionstextens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Andra dispositionsnivån</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Tredje dispositionsnivån</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Fjärde dispositionsnivån</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Femte dispositionsnivån</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Sjätte dispositionsnivån</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Sjunde dispositionsnivån</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sv-SE" sz="4400" spc="-1" strike="noStrike">
                <a:latin typeface="Arial"/>
              </a:rPr>
              <a:t>Klicka för att redigera rubriktextens format</a:t>
            </a:r>
            <a:endParaRPr b="0" lang="sv-SE" sz="4400" spc="-1" strike="noStrike">
              <a:latin typeface="Arial"/>
            </a:endParaRPr>
          </a:p>
        </p:txBody>
      </p:sp>
      <p:sp>
        <p:nvSpPr>
          <p:cNvPr id="39"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Arial"/>
              </a:rPr>
              <a:t>Klicka för att redigera dispositionstextens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Andra dispositionsnivån</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Tredje dispositionsnivån</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Fjärde dispositionsnivån</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Femte dispositionsnivån</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Sjätte dispositionsnivån</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Sjunde dispositionsnivån</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sv-SE" sz="4400" spc="-1" strike="noStrike">
                <a:latin typeface="Arial"/>
              </a:rPr>
              <a:t>Klicka för att redigera rubriktextens format</a:t>
            </a:r>
            <a:endParaRPr b="0" lang="sv-SE" sz="4400" spc="-1" strike="noStrike">
              <a:latin typeface="Arial"/>
            </a:endParaRPr>
          </a:p>
        </p:txBody>
      </p:sp>
      <p:sp>
        <p:nvSpPr>
          <p:cNvPr id="77"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Arial"/>
              </a:rPr>
              <a:t>Klicka för att redigera dispositionstextens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Andra dispositionsnivån</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Tredje dispositionsnivån</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Fjärde dispositionsnivån</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Femte dispositionsnivån</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Sjätte dispositionsnivån</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Sjunde dispositionsnivån</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hyperlink" Target="mailto:Yvonne.berlin@eda.se" TargetMode="External"/><Relationship Id="rId2" Type="http://schemas.openxmlformats.org/officeDocument/2006/relationships/image" Target="../media/image8.jpeg"/><Relationship Id="rId3"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CustomShape 1"/>
          <p:cNvSpPr/>
          <p:nvPr/>
        </p:nvSpPr>
        <p:spPr>
          <a:xfrm>
            <a:off x="1523880" y="1122480"/>
            <a:ext cx="9139320" cy="2382840"/>
          </a:xfrm>
          <a:prstGeom prst="rect">
            <a:avLst/>
          </a:prstGeom>
          <a:noFill/>
          <a:ln>
            <a:noFill/>
          </a:ln>
        </p:spPr>
        <p:style>
          <a:lnRef idx="0"/>
          <a:fillRef idx="0"/>
          <a:effectRef idx="0"/>
          <a:fontRef idx="minor"/>
        </p:style>
        <p:txBody>
          <a:bodyPr lIns="90000" rIns="90000" tIns="45000" bIns="45000" anchor="b">
            <a:noAutofit/>
          </a:bodyPr>
          <a:p>
            <a:pPr algn="ctr">
              <a:lnSpc>
                <a:spcPct val="90000"/>
              </a:lnSpc>
            </a:pPr>
            <a:r>
              <a:rPr b="0" lang="sv-SE" sz="6000" spc="-1" strike="noStrike">
                <a:solidFill>
                  <a:srgbClr val="000000"/>
                </a:solidFill>
                <a:latin typeface="Calibri Light"/>
                <a:ea typeface="DejaVu Sans"/>
              </a:rPr>
              <a:t>Lunchträff</a:t>
            </a:r>
            <a:endParaRPr b="0" lang="sv-SE" sz="6000" spc="-1" strike="noStrike">
              <a:latin typeface="Arial"/>
            </a:endParaRPr>
          </a:p>
        </p:txBody>
      </p:sp>
      <p:sp>
        <p:nvSpPr>
          <p:cNvPr id="115" name="CustomShape 2"/>
          <p:cNvSpPr/>
          <p:nvPr/>
        </p:nvSpPr>
        <p:spPr>
          <a:xfrm>
            <a:off x="1523880" y="3602160"/>
            <a:ext cx="9139320" cy="1650960"/>
          </a:xfrm>
          <a:prstGeom prst="rect">
            <a:avLst/>
          </a:prstGeom>
          <a:noFill/>
          <a:ln>
            <a:noFill/>
          </a:ln>
        </p:spPr>
        <p:style>
          <a:lnRef idx="0"/>
          <a:fillRef idx="0"/>
          <a:effectRef idx="0"/>
          <a:fontRef idx="minor"/>
        </p:style>
        <p:txBody>
          <a:bodyPr lIns="90000" rIns="90000" tIns="45000" bIns="45000">
            <a:normAutofit/>
          </a:bodyPr>
          <a:p>
            <a:pPr algn="ctr">
              <a:lnSpc>
                <a:spcPct val="90000"/>
              </a:lnSpc>
              <a:spcBef>
                <a:spcPts val="1001"/>
              </a:spcBef>
            </a:pPr>
            <a:r>
              <a:rPr b="0" lang="sv-SE" sz="2400" spc="-1" strike="noStrike">
                <a:solidFill>
                  <a:srgbClr val="000000"/>
                </a:solidFill>
                <a:latin typeface="Calibri"/>
                <a:ea typeface="DejaVu Sans"/>
              </a:rPr>
              <a:t>Värmlandskretsen, Sveriges arbetsterapeuter</a:t>
            </a:r>
            <a:endParaRPr b="0" lang="sv-SE" sz="2400" spc="-1" strike="noStrike">
              <a:latin typeface="Arial"/>
            </a:endParaRPr>
          </a:p>
          <a:p>
            <a:pPr algn="ctr">
              <a:lnSpc>
                <a:spcPct val="90000"/>
              </a:lnSpc>
              <a:spcBef>
                <a:spcPts val="1001"/>
              </a:spcBef>
            </a:pPr>
            <a:r>
              <a:rPr b="0" lang="sv-SE" sz="2400" spc="-1" strike="noStrike">
                <a:solidFill>
                  <a:srgbClr val="000000"/>
                </a:solidFill>
                <a:latin typeface="Calibri"/>
                <a:ea typeface="DejaVu Sans"/>
              </a:rPr>
              <a:t>Datum: 2024-09-11</a:t>
            </a:r>
            <a:endParaRPr b="0" lang="sv-SE" sz="2400" spc="-1" strike="noStrike">
              <a:latin typeface="Arial"/>
            </a:endParaRPr>
          </a:p>
          <a:p>
            <a:pPr algn="ctr">
              <a:lnSpc>
                <a:spcPct val="90000"/>
              </a:lnSpc>
              <a:spcBef>
                <a:spcPts val="1001"/>
              </a:spcBef>
            </a:pPr>
            <a:r>
              <a:rPr b="0" lang="sv-SE" sz="2400" spc="-1" strike="noStrike">
                <a:solidFill>
                  <a:srgbClr val="000000"/>
                </a:solidFill>
                <a:latin typeface="Calibri"/>
                <a:ea typeface="DejaVu Sans"/>
              </a:rPr>
              <a:t>Verksamhet: Eda Kommun, Rehabenheten</a:t>
            </a:r>
            <a:endParaRPr b="0" lang="sv-SE" sz="2400" spc="-1" strike="noStrike">
              <a:latin typeface="Arial"/>
            </a:endParaRPr>
          </a:p>
          <a:p>
            <a:pPr algn="ctr">
              <a:lnSpc>
                <a:spcPct val="90000"/>
              </a:lnSpc>
              <a:spcBef>
                <a:spcPts val="1001"/>
              </a:spcBef>
            </a:pPr>
            <a:r>
              <a:rPr b="0" lang="sv-SE" sz="2400" spc="-1" strike="noStrike">
                <a:solidFill>
                  <a:srgbClr val="000000"/>
                </a:solidFill>
                <a:latin typeface="Calibri"/>
                <a:ea typeface="DejaVu Sans"/>
              </a:rPr>
              <a:t>Yvonne Berlin</a:t>
            </a:r>
            <a:endParaRPr b="0" lang="sv-SE" sz="2400" spc="-1" strike="noStrike">
              <a:latin typeface="Arial"/>
            </a:endParaRPr>
          </a:p>
        </p:txBody>
      </p:sp>
      <p:pic>
        <p:nvPicPr>
          <p:cNvPr id="116" name="Bildobjekt 5" descr=""/>
          <p:cNvPicPr/>
          <p:nvPr/>
        </p:nvPicPr>
        <p:blipFill>
          <a:blip r:embed="rId1"/>
          <a:stretch/>
        </p:blipFill>
        <p:spPr>
          <a:xfrm>
            <a:off x="9144720" y="375120"/>
            <a:ext cx="2318040" cy="650520"/>
          </a:xfrm>
          <a:prstGeom prst="rect">
            <a:avLst/>
          </a:prstGeom>
          <a:ln>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CustomShape 1"/>
          <p:cNvSpPr/>
          <p:nvPr/>
        </p:nvSpPr>
        <p:spPr>
          <a:xfrm>
            <a:off x="838080" y="365040"/>
            <a:ext cx="10510920" cy="13208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sv-SE" sz="4400" spc="-1" strike="noStrike">
                <a:solidFill>
                  <a:srgbClr val="000000"/>
                </a:solidFill>
                <a:latin typeface="Calibri Light"/>
                <a:ea typeface="DejaVu Sans"/>
              </a:rPr>
              <a:t>Verksamheten</a:t>
            </a:r>
            <a:endParaRPr b="0" lang="sv-SE" sz="4400" spc="-1" strike="noStrike">
              <a:latin typeface="Arial"/>
            </a:endParaRPr>
          </a:p>
        </p:txBody>
      </p:sp>
      <p:sp>
        <p:nvSpPr>
          <p:cNvPr id="118" name="CustomShape 2"/>
          <p:cNvSpPr/>
          <p:nvPr/>
        </p:nvSpPr>
        <p:spPr>
          <a:xfrm>
            <a:off x="936720" y="1800000"/>
            <a:ext cx="10510920" cy="4346640"/>
          </a:xfrm>
          <a:prstGeom prst="rect">
            <a:avLst/>
          </a:prstGeom>
          <a:noFill/>
          <a:ln>
            <a:noFill/>
          </a:ln>
        </p:spPr>
        <p:style>
          <a:lnRef idx="0"/>
          <a:fillRef idx="0"/>
          <a:effectRef idx="0"/>
          <a:fontRef idx="minor"/>
        </p:style>
        <p:txBody>
          <a:bodyPr lIns="90000" rIns="90000" tIns="45000" bIns="45000">
            <a:noAutofit/>
          </a:bodyPr>
          <a:p>
            <a:pPr>
              <a:lnSpc>
                <a:spcPct val="90000"/>
              </a:lnSpc>
              <a:spcBef>
                <a:spcPts val="1001"/>
              </a:spcBef>
            </a:pPr>
            <a:r>
              <a:rPr b="0" lang="sv-SE" sz="2800" spc="-1" strike="noStrike">
                <a:solidFill>
                  <a:srgbClr val="000000"/>
                </a:solidFill>
                <a:latin typeface="Calibri"/>
                <a:ea typeface="DejaVu Sans"/>
              </a:rPr>
              <a:t>Eda kommun är en glesbygd med ca 8500 invånare. 3,4% av ytan är bebyggd. Det finns bl a 15 naturreservat i kommunen.</a:t>
            </a:r>
            <a:endParaRPr b="0" lang="sv-SE" sz="2800" spc="-1" strike="noStrike">
              <a:latin typeface="Arial"/>
            </a:endParaRPr>
          </a:p>
          <a:p>
            <a:pPr>
              <a:lnSpc>
                <a:spcPct val="90000"/>
              </a:lnSpc>
              <a:spcBef>
                <a:spcPts val="1001"/>
              </a:spcBef>
            </a:pPr>
            <a:endParaRPr b="0" lang="sv-SE" sz="2800" spc="-1" strike="noStrike">
              <a:latin typeface="Arial"/>
            </a:endParaRPr>
          </a:p>
          <a:p>
            <a:pPr marL="228600" indent="-223920">
              <a:lnSpc>
                <a:spcPct val="90000"/>
              </a:lnSpc>
              <a:spcBef>
                <a:spcPts val="1001"/>
              </a:spcBef>
              <a:buClr>
                <a:srgbClr val="ff0000"/>
              </a:buClr>
              <a:buFont typeface="Arial"/>
              <a:buChar char="•"/>
            </a:pPr>
            <a:r>
              <a:rPr b="0" lang="sv-SE" sz="2800" spc="-1" strike="noStrike">
                <a:solidFill>
                  <a:srgbClr val="000000"/>
                </a:solidFill>
                <a:latin typeface="Calibri"/>
                <a:ea typeface="DejaVu Sans"/>
              </a:rPr>
              <a:t>Inom rehab är vi tre AT, tre FT, två RAS samt en hjälpmedelstekniker. Vi arbetar områdesvis med huvudansvar.</a:t>
            </a:r>
            <a:endParaRPr b="0" lang="sv-SE" sz="2800" spc="-1" strike="noStrike">
              <a:latin typeface="Arial"/>
            </a:endParaRPr>
          </a:p>
          <a:p>
            <a:pPr marL="228600" indent="-223920">
              <a:lnSpc>
                <a:spcPct val="90000"/>
              </a:lnSpc>
              <a:spcBef>
                <a:spcPts val="1001"/>
              </a:spcBef>
              <a:buClr>
                <a:srgbClr val="ff0000"/>
              </a:buClr>
              <a:buFont typeface="Arial"/>
              <a:buChar char="•"/>
            </a:pPr>
            <a:r>
              <a:rPr b="0" lang="sv-SE" sz="2800" spc="-1" strike="noStrike">
                <a:solidFill>
                  <a:srgbClr val="000000"/>
                </a:solidFill>
                <a:latin typeface="Calibri"/>
                <a:ea typeface="DejaVu Sans"/>
              </a:rPr>
              <a:t>Vi har SÄBO på varje ort och det är sammanlagt 10 avdelningar. 4 LSS-boenden samt socialpsykiatri och en daglig verksamhet.</a:t>
            </a:r>
            <a:endParaRPr b="0" lang="sv-SE" sz="2800" spc="-1" strike="noStrike">
              <a:latin typeface="Arial"/>
            </a:endParaRPr>
          </a:p>
          <a:p>
            <a:pPr marL="228600" indent="-223920">
              <a:lnSpc>
                <a:spcPct val="90000"/>
              </a:lnSpc>
              <a:spcBef>
                <a:spcPts val="1001"/>
              </a:spcBef>
              <a:buClr>
                <a:srgbClr val="ff0000"/>
              </a:buClr>
              <a:buFont typeface="Arial"/>
              <a:buChar char="•"/>
            </a:pPr>
            <a:r>
              <a:rPr b="0" lang="sv-SE" sz="2800" spc="-1" strike="noStrike">
                <a:solidFill>
                  <a:srgbClr val="000000"/>
                </a:solidFill>
                <a:latin typeface="Calibri"/>
                <a:ea typeface="DejaVu Sans"/>
              </a:rPr>
              <a:t>En korttidsavdelning med 12 platser.</a:t>
            </a:r>
            <a:endParaRPr b="0" lang="sv-SE" sz="2800" spc="-1" strike="noStrike">
              <a:latin typeface="Arial"/>
            </a:endParaRPr>
          </a:p>
          <a:p>
            <a:pPr>
              <a:lnSpc>
                <a:spcPct val="90000"/>
              </a:lnSpc>
              <a:spcBef>
                <a:spcPts val="1001"/>
              </a:spcBef>
            </a:pPr>
            <a:endParaRPr b="0" lang="sv-SE" sz="2800" spc="-1" strike="noStrike">
              <a:latin typeface="Arial"/>
            </a:endParaRPr>
          </a:p>
        </p:txBody>
      </p:sp>
      <p:pic>
        <p:nvPicPr>
          <p:cNvPr id="119" name="Bildobjekt 3" descr=""/>
          <p:cNvPicPr/>
          <p:nvPr/>
        </p:nvPicPr>
        <p:blipFill>
          <a:blip r:embed="rId1"/>
          <a:stretch/>
        </p:blipFill>
        <p:spPr>
          <a:xfrm>
            <a:off x="9144720" y="375120"/>
            <a:ext cx="2318040" cy="650520"/>
          </a:xfrm>
          <a:prstGeom prst="rect">
            <a:avLst/>
          </a:prstGeom>
          <a:ln>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CustomShape 1"/>
          <p:cNvSpPr/>
          <p:nvPr/>
        </p:nvSpPr>
        <p:spPr>
          <a:xfrm>
            <a:off x="838080" y="365040"/>
            <a:ext cx="10510920" cy="13208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sv-SE" sz="4400" spc="-1" strike="noStrike">
                <a:solidFill>
                  <a:srgbClr val="000000"/>
                </a:solidFill>
                <a:latin typeface="Calibri Light"/>
                <a:ea typeface="DejaVu Sans"/>
              </a:rPr>
              <a:t>Uppdrag</a:t>
            </a:r>
            <a:endParaRPr b="0" lang="sv-SE" sz="4400" spc="-1" strike="noStrike">
              <a:latin typeface="Arial"/>
            </a:endParaRPr>
          </a:p>
        </p:txBody>
      </p:sp>
      <p:sp>
        <p:nvSpPr>
          <p:cNvPr id="121" name="CustomShape 2"/>
          <p:cNvSpPr/>
          <p:nvPr/>
        </p:nvSpPr>
        <p:spPr>
          <a:xfrm>
            <a:off x="838080" y="1825560"/>
            <a:ext cx="10510920" cy="4346640"/>
          </a:xfrm>
          <a:prstGeom prst="rect">
            <a:avLst/>
          </a:prstGeom>
          <a:noFill/>
          <a:ln>
            <a:noFill/>
          </a:ln>
        </p:spPr>
        <p:style>
          <a:lnRef idx="0"/>
          <a:fillRef idx="0"/>
          <a:effectRef idx="0"/>
          <a:fontRef idx="minor"/>
        </p:style>
        <p:txBody>
          <a:bodyPr lIns="90000" rIns="90000" tIns="45000" bIns="45000">
            <a:normAutofit fontScale="66000"/>
          </a:bodyPr>
          <a:p>
            <a:pPr marL="228600" indent="-223920">
              <a:lnSpc>
                <a:spcPct val="90000"/>
              </a:lnSpc>
              <a:spcBef>
                <a:spcPts val="1001"/>
              </a:spcBef>
              <a:buClr>
                <a:srgbClr val="ff0000"/>
              </a:buClr>
              <a:buFont typeface="Arial"/>
              <a:buChar char="•"/>
            </a:pPr>
            <a:r>
              <a:rPr b="0" lang="sv-SE" sz="2800" spc="-1" strike="noStrike">
                <a:solidFill>
                  <a:srgbClr val="000000"/>
                </a:solidFill>
                <a:latin typeface="Calibri"/>
                <a:ea typeface="DejaVu Sans"/>
              </a:rPr>
              <a:t>Vi arbetsterapeuter har olika ansvarsområden. Utgången är geografisk. Vi har BAB liggande på två av oss. Demensen har egentligen en egen AT men den tjänsten är nu ledig och ansvaret ligger på alla, men en av oss deltar i Kognitiva teamet. </a:t>
            </a:r>
            <a:endParaRPr b="0" lang="sv-SE" sz="2800" spc="-1" strike="noStrike">
              <a:latin typeface="Arial"/>
            </a:endParaRPr>
          </a:p>
          <a:p>
            <a:pPr marL="228600" indent="-223920">
              <a:lnSpc>
                <a:spcPct val="90000"/>
              </a:lnSpc>
              <a:spcBef>
                <a:spcPts val="1001"/>
              </a:spcBef>
              <a:buClr>
                <a:srgbClr val="ff0000"/>
              </a:buClr>
              <a:buFont typeface="Arial"/>
              <a:buChar char="•"/>
            </a:pPr>
            <a:r>
              <a:rPr b="0" lang="sv-SE" sz="2800" spc="-1" strike="noStrike">
                <a:solidFill>
                  <a:srgbClr val="000000"/>
                </a:solidFill>
                <a:latin typeface="Calibri"/>
                <a:ea typeface="DejaVu Sans"/>
              </a:rPr>
              <a:t>Sortimentsgrupp med Hem&amp;Hygien och deltagande i nätverket för hjälpmedelsfrågor. </a:t>
            </a:r>
            <a:endParaRPr b="0" lang="sv-SE" sz="2800" spc="-1" strike="noStrike">
              <a:latin typeface="Arial"/>
            </a:endParaRPr>
          </a:p>
          <a:p>
            <a:pPr marL="228600" indent="-223920">
              <a:lnSpc>
                <a:spcPct val="90000"/>
              </a:lnSpc>
              <a:spcBef>
                <a:spcPts val="1001"/>
              </a:spcBef>
              <a:buClr>
                <a:srgbClr val="ff0000"/>
              </a:buClr>
              <a:buFont typeface="Arial"/>
              <a:buChar char="•"/>
            </a:pPr>
            <a:r>
              <a:rPr b="0" lang="sv-SE" sz="2800" spc="-1" strike="noStrike">
                <a:solidFill>
                  <a:srgbClr val="000000"/>
                </a:solidFill>
                <a:latin typeface="Calibri"/>
                <a:ea typeface="DejaVu Sans"/>
              </a:rPr>
              <a:t>Aktivitetsbedömningar sker mestadels i hemmet. ADL-taxonomin är den vi använder främst. </a:t>
            </a:r>
            <a:endParaRPr b="0" lang="sv-SE" sz="2800" spc="-1" strike="noStrike">
              <a:latin typeface="Arial"/>
            </a:endParaRPr>
          </a:p>
          <a:p>
            <a:pPr marL="228600" indent="-223920">
              <a:lnSpc>
                <a:spcPct val="90000"/>
              </a:lnSpc>
              <a:spcBef>
                <a:spcPts val="1001"/>
              </a:spcBef>
              <a:buClr>
                <a:srgbClr val="ff0000"/>
              </a:buClr>
              <a:buFont typeface="Arial"/>
              <a:buChar char="•"/>
            </a:pPr>
            <a:r>
              <a:rPr b="0" lang="sv-SE" sz="2800" spc="-1" strike="noStrike">
                <a:solidFill>
                  <a:srgbClr val="000000"/>
                </a:solidFill>
                <a:latin typeface="Calibri"/>
                <a:ea typeface="DejaVu Sans"/>
              </a:rPr>
              <a:t>Hemrehabilitering vid hemgång från sjukhus. Ofta är vi frikostiga med korttidsplats. Beviljas utefter behov och förlängning sker vid behov. Patienten är delaktig i beslut då de deltar i planeringen.</a:t>
            </a:r>
            <a:endParaRPr b="0" lang="sv-SE" sz="2800" spc="-1" strike="noStrike">
              <a:latin typeface="Arial"/>
            </a:endParaRPr>
          </a:p>
          <a:p>
            <a:pPr marL="228600" indent="-223920">
              <a:lnSpc>
                <a:spcPct val="90000"/>
              </a:lnSpc>
              <a:spcBef>
                <a:spcPts val="1001"/>
              </a:spcBef>
              <a:buClr>
                <a:srgbClr val="ff0000"/>
              </a:buClr>
              <a:buFont typeface="Arial"/>
              <a:buChar char="•"/>
            </a:pPr>
            <a:r>
              <a:rPr b="0" lang="sv-SE" sz="2800" spc="-1" strike="noStrike">
                <a:solidFill>
                  <a:srgbClr val="000000"/>
                </a:solidFill>
                <a:latin typeface="Calibri"/>
                <a:ea typeface="DejaVu Sans"/>
              </a:rPr>
              <a:t>Intyg för bostadsanpassningsbidrag och assistans är vanligast.</a:t>
            </a:r>
            <a:endParaRPr b="0" lang="sv-SE" sz="2800" spc="-1" strike="noStrike">
              <a:latin typeface="Arial"/>
            </a:endParaRPr>
          </a:p>
          <a:p>
            <a:pPr marL="228600" indent="-223920">
              <a:lnSpc>
                <a:spcPct val="90000"/>
              </a:lnSpc>
              <a:spcBef>
                <a:spcPts val="1001"/>
              </a:spcBef>
              <a:buClr>
                <a:srgbClr val="ff0000"/>
              </a:buClr>
              <a:buFont typeface="Arial"/>
              <a:buChar char="•"/>
            </a:pPr>
            <a:r>
              <a:rPr b="0" lang="sv-SE" sz="2800" spc="-1" strike="noStrike">
                <a:solidFill>
                  <a:srgbClr val="000000"/>
                </a:solidFill>
                <a:latin typeface="Calibri"/>
                <a:ea typeface="DejaVu Sans"/>
              </a:rPr>
              <a:t>Hjälpmedelsförskrivning delas av AT och FT. (FT har lyftseleutbildning så det underlättar).</a:t>
            </a:r>
            <a:endParaRPr b="0" lang="sv-SE" sz="2800" spc="-1" strike="noStrike">
              <a:latin typeface="Arial"/>
            </a:endParaRPr>
          </a:p>
          <a:p>
            <a:pPr marL="228600" indent="-223920">
              <a:lnSpc>
                <a:spcPct val="90000"/>
              </a:lnSpc>
              <a:spcBef>
                <a:spcPts val="1001"/>
              </a:spcBef>
              <a:buClr>
                <a:srgbClr val="ff0000"/>
              </a:buClr>
              <a:buFont typeface="Arial"/>
              <a:buChar char="•"/>
            </a:pPr>
            <a:r>
              <a:rPr b="0" lang="sv-SE" sz="2800" spc="-1" strike="noStrike">
                <a:solidFill>
                  <a:srgbClr val="000000"/>
                </a:solidFill>
                <a:latin typeface="Calibri"/>
                <a:ea typeface="DejaVu Sans"/>
              </a:rPr>
              <a:t>Utbildning av personal i förflyttningsteknik, Modern arbetsteknik.</a:t>
            </a:r>
            <a:endParaRPr b="0" lang="sv-SE" sz="2800" spc="-1" strike="noStrike">
              <a:latin typeface="Arial"/>
            </a:endParaRPr>
          </a:p>
          <a:p>
            <a:pPr>
              <a:lnSpc>
                <a:spcPct val="90000"/>
              </a:lnSpc>
              <a:spcBef>
                <a:spcPts val="1001"/>
              </a:spcBef>
            </a:pPr>
            <a:endParaRPr b="0" lang="sv-SE" sz="2800" spc="-1" strike="noStrike">
              <a:latin typeface="Arial"/>
            </a:endParaRPr>
          </a:p>
        </p:txBody>
      </p:sp>
      <p:pic>
        <p:nvPicPr>
          <p:cNvPr id="122" name="Bildobjekt 3" descr=""/>
          <p:cNvPicPr/>
          <p:nvPr/>
        </p:nvPicPr>
        <p:blipFill>
          <a:blip r:embed="rId1"/>
          <a:stretch/>
        </p:blipFill>
        <p:spPr>
          <a:xfrm>
            <a:off x="9144720" y="375120"/>
            <a:ext cx="2318040" cy="650520"/>
          </a:xfrm>
          <a:prstGeom prst="rect">
            <a:avLst/>
          </a:prstGeom>
          <a:ln>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CustomShape 1"/>
          <p:cNvSpPr/>
          <p:nvPr/>
        </p:nvSpPr>
        <p:spPr>
          <a:xfrm>
            <a:off x="838080" y="365040"/>
            <a:ext cx="10510920" cy="13208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sv-SE" sz="4400" spc="-1" strike="noStrike">
                <a:solidFill>
                  <a:srgbClr val="000000"/>
                </a:solidFill>
                <a:latin typeface="Calibri Light"/>
                <a:ea typeface="DejaVu Sans"/>
              </a:rPr>
              <a:t>Vad händer just nu?</a:t>
            </a:r>
            <a:endParaRPr b="0" lang="sv-SE" sz="4400" spc="-1" strike="noStrike">
              <a:latin typeface="Arial"/>
            </a:endParaRPr>
          </a:p>
        </p:txBody>
      </p:sp>
      <p:sp>
        <p:nvSpPr>
          <p:cNvPr id="124" name="CustomShape 2"/>
          <p:cNvSpPr/>
          <p:nvPr/>
        </p:nvSpPr>
        <p:spPr>
          <a:xfrm>
            <a:off x="838080" y="1584000"/>
            <a:ext cx="10510920" cy="4588200"/>
          </a:xfrm>
          <a:prstGeom prst="rect">
            <a:avLst/>
          </a:prstGeom>
          <a:noFill/>
          <a:ln>
            <a:noFill/>
          </a:ln>
        </p:spPr>
        <p:style>
          <a:lnRef idx="0"/>
          <a:fillRef idx="0"/>
          <a:effectRef idx="0"/>
          <a:fontRef idx="minor"/>
        </p:style>
        <p:txBody>
          <a:bodyPr lIns="90000" rIns="90000" tIns="45000" bIns="45000">
            <a:noAutofit/>
          </a:bodyPr>
          <a:p>
            <a:pPr marL="228600" indent="-223920">
              <a:lnSpc>
                <a:spcPct val="90000"/>
              </a:lnSpc>
              <a:spcBef>
                <a:spcPts val="1001"/>
              </a:spcBef>
              <a:buClr>
                <a:srgbClr val="ff0000"/>
              </a:buClr>
              <a:buFont typeface="Arial"/>
              <a:buChar char="•"/>
            </a:pPr>
            <a:r>
              <a:rPr b="0" lang="sv-SE" sz="2800" spc="-1" strike="noStrike">
                <a:solidFill>
                  <a:srgbClr val="000000"/>
                </a:solidFill>
                <a:latin typeface="Calibri"/>
                <a:ea typeface="DejaVu Sans"/>
              </a:rPr>
              <a:t>Projekt pågår tillsammans med biståndsenheten. Se om hemrehab och hjälpmedelsförskrivningar kan minimera/fördröja hemtjänstinsatser.</a:t>
            </a:r>
            <a:endParaRPr b="0" lang="sv-SE" sz="2800" spc="-1" strike="noStrike">
              <a:latin typeface="Arial"/>
            </a:endParaRPr>
          </a:p>
          <a:p>
            <a:pPr marL="228600" indent="-223920">
              <a:lnSpc>
                <a:spcPct val="90000"/>
              </a:lnSpc>
              <a:spcBef>
                <a:spcPts val="1001"/>
              </a:spcBef>
              <a:buClr>
                <a:srgbClr val="ff0000"/>
              </a:buClr>
              <a:buFont typeface="Arial"/>
              <a:buChar char="•"/>
            </a:pPr>
            <a:r>
              <a:rPr b="0" lang="sv-SE" sz="2800" spc="-1" strike="noStrike">
                <a:solidFill>
                  <a:srgbClr val="000000"/>
                </a:solidFill>
                <a:latin typeface="Calibri"/>
                <a:ea typeface="DejaVu Sans"/>
              </a:rPr>
              <a:t>Habbie tillsammans med FT. Som stöd till träning i hemmet med egenansvar.</a:t>
            </a:r>
            <a:endParaRPr b="0" lang="sv-SE" sz="2800" spc="-1" strike="noStrike">
              <a:latin typeface="Arial"/>
            </a:endParaRPr>
          </a:p>
          <a:p>
            <a:pPr marL="228600" indent="-223920">
              <a:lnSpc>
                <a:spcPct val="90000"/>
              </a:lnSpc>
              <a:spcBef>
                <a:spcPts val="1001"/>
              </a:spcBef>
              <a:buClr>
                <a:srgbClr val="ff0000"/>
              </a:buClr>
              <a:buFont typeface="Arial"/>
              <a:buChar char="•"/>
            </a:pPr>
            <a:r>
              <a:rPr b="0" lang="sv-SE" sz="2800" spc="-1" strike="noStrike">
                <a:solidFill>
                  <a:srgbClr val="000000"/>
                </a:solidFill>
                <a:latin typeface="Calibri"/>
                <a:ea typeface="DejaVu Sans"/>
              </a:rPr>
              <a:t>Vi har tre olika gruppverksamheter; balansgrupp och funktionsgrupp. Seniorgrupp i samarbete med primärvårdsrehab i Charlottenberg och Friskvården i Eda.</a:t>
            </a:r>
            <a:endParaRPr b="0" lang="sv-SE" sz="2800" spc="-1" strike="noStrike">
              <a:latin typeface="Arial"/>
            </a:endParaRPr>
          </a:p>
          <a:p>
            <a:pPr marL="228600" indent="-223920">
              <a:lnSpc>
                <a:spcPct val="90000"/>
              </a:lnSpc>
              <a:spcBef>
                <a:spcPts val="1001"/>
              </a:spcBef>
              <a:buClr>
                <a:srgbClr val="ff0000"/>
              </a:buClr>
              <a:buFont typeface="Arial"/>
              <a:buChar char="•"/>
            </a:pPr>
            <a:r>
              <a:rPr b="0" lang="sv-SE" sz="2800" spc="-1" strike="noStrike">
                <a:solidFill>
                  <a:srgbClr val="000000"/>
                </a:solidFill>
                <a:latin typeface="Calibri"/>
                <a:ea typeface="DejaVu Sans"/>
              </a:rPr>
              <a:t>Hemrehab är utvecklad och pågått som fast rutin sedan 2007.</a:t>
            </a:r>
            <a:endParaRPr b="0" lang="sv-SE" sz="2800" spc="-1" strike="noStrike">
              <a:latin typeface="Arial"/>
            </a:endParaRPr>
          </a:p>
          <a:p>
            <a:pPr marL="228600" indent="-223920">
              <a:lnSpc>
                <a:spcPct val="90000"/>
              </a:lnSpc>
              <a:spcBef>
                <a:spcPts val="1001"/>
              </a:spcBef>
              <a:buClr>
                <a:srgbClr val="ff0000"/>
              </a:buClr>
              <a:buFont typeface="Arial"/>
              <a:buChar char="•"/>
            </a:pPr>
            <a:r>
              <a:rPr b="0" lang="sv-SE" sz="2800" spc="-1" strike="noStrike">
                <a:solidFill>
                  <a:srgbClr val="000000"/>
                </a:solidFill>
                <a:latin typeface="Calibri"/>
                <a:ea typeface="DejaVu Sans"/>
              </a:rPr>
              <a:t>Kognitiva teamet, ett samarbete kring bl a demensproblematik. Fördröja behov av ökade insatser i hemmet eller på SÄBO.</a:t>
            </a:r>
            <a:endParaRPr b="0" lang="sv-SE" sz="2800" spc="-1" strike="noStrike">
              <a:latin typeface="Arial"/>
            </a:endParaRPr>
          </a:p>
        </p:txBody>
      </p:sp>
      <p:pic>
        <p:nvPicPr>
          <p:cNvPr id="125" name="Bildobjekt 3" descr=""/>
          <p:cNvPicPr/>
          <p:nvPr/>
        </p:nvPicPr>
        <p:blipFill>
          <a:blip r:embed="rId1"/>
          <a:stretch/>
        </p:blipFill>
        <p:spPr>
          <a:xfrm>
            <a:off x="9144720" y="375120"/>
            <a:ext cx="2318040" cy="650520"/>
          </a:xfrm>
          <a:prstGeom prst="rect">
            <a:avLst/>
          </a:prstGeom>
          <a:ln>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CustomShape 1"/>
          <p:cNvSpPr/>
          <p:nvPr/>
        </p:nvSpPr>
        <p:spPr>
          <a:xfrm>
            <a:off x="838080" y="365040"/>
            <a:ext cx="10510920" cy="13208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sv-SE" sz="4400" spc="-1" strike="noStrike">
                <a:solidFill>
                  <a:srgbClr val="000000"/>
                </a:solidFill>
                <a:latin typeface="Calibri Light"/>
                <a:ea typeface="DejaVu Sans"/>
              </a:rPr>
              <a:t>Utmaningar</a:t>
            </a:r>
            <a:endParaRPr b="0" lang="sv-SE" sz="4400" spc="-1" strike="noStrike">
              <a:latin typeface="Arial"/>
            </a:endParaRPr>
          </a:p>
        </p:txBody>
      </p:sp>
      <p:sp>
        <p:nvSpPr>
          <p:cNvPr id="127" name="CustomShape 2"/>
          <p:cNvSpPr/>
          <p:nvPr/>
        </p:nvSpPr>
        <p:spPr>
          <a:xfrm>
            <a:off x="838080" y="1825560"/>
            <a:ext cx="10510920" cy="4346640"/>
          </a:xfrm>
          <a:prstGeom prst="rect">
            <a:avLst/>
          </a:prstGeom>
          <a:noFill/>
          <a:ln>
            <a:noFill/>
          </a:ln>
        </p:spPr>
        <p:style>
          <a:lnRef idx="0"/>
          <a:fillRef idx="0"/>
          <a:effectRef idx="0"/>
          <a:fontRef idx="minor"/>
        </p:style>
        <p:txBody>
          <a:bodyPr lIns="90000" rIns="90000" tIns="45000" bIns="45000">
            <a:noAutofit/>
          </a:bodyPr>
          <a:p>
            <a:pPr marL="228600" indent="-223920">
              <a:lnSpc>
                <a:spcPct val="90000"/>
              </a:lnSpc>
              <a:spcBef>
                <a:spcPts val="1001"/>
              </a:spcBef>
              <a:buClr>
                <a:srgbClr val="ff0000"/>
              </a:buClr>
              <a:buFont typeface="Arial"/>
              <a:buChar char="•"/>
            </a:pPr>
            <a:r>
              <a:rPr b="0" lang="sv-SE" sz="2800" spc="-1" strike="noStrike">
                <a:solidFill>
                  <a:srgbClr val="000000"/>
                </a:solidFill>
                <a:latin typeface="Calibri"/>
                <a:ea typeface="DejaVu Sans"/>
              </a:rPr>
              <a:t>Demensteamet är i dag utan arbetsterapeut. Tjänst ledig! </a:t>
            </a:r>
            <a:endParaRPr b="0" lang="sv-SE" sz="2800" spc="-1" strike="noStrike">
              <a:latin typeface="Arial"/>
            </a:endParaRPr>
          </a:p>
          <a:p>
            <a:pPr marL="228600" indent="-223920">
              <a:lnSpc>
                <a:spcPct val="90000"/>
              </a:lnSpc>
              <a:spcBef>
                <a:spcPts val="1001"/>
              </a:spcBef>
              <a:buClr>
                <a:srgbClr val="ff0000"/>
              </a:buClr>
              <a:buFont typeface="Arial"/>
              <a:buChar char="•"/>
            </a:pPr>
            <a:r>
              <a:rPr b="0" lang="sv-SE" sz="2800" spc="-1" strike="noStrike">
                <a:solidFill>
                  <a:srgbClr val="000000"/>
                </a:solidFill>
                <a:latin typeface="Calibri"/>
                <a:ea typeface="DejaVu Sans"/>
              </a:rPr>
              <a:t>MAR-tjänsten ska tillsättas och utvecklas lokalt.</a:t>
            </a:r>
            <a:endParaRPr b="0" lang="sv-SE" sz="2800" spc="-1" strike="noStrike">
              <a:latin typeface="Arial"/>
            </a:endParaRPr>
          </a:p>
          <a:p>
            <a:pPr marL="228600" indent="-223920">
              <a:lnSpc>
                <a:spcPct val="90000"/>
              </a:lnSpc>
              <a:spcBef>
                <a:spcPts val="1001"/>
              </a:spcBef>
              <a:buClr>
                <a:srgbClr val="ff0000"/>
              </a:buClr>
              <a:buFont typeface="Arial"/>
              <a:buChar char="•"/>
            </a:pPr>
            <a:r>
              <a:rPr b="0" lang="sv-SE" sz="2800" spc="-1" strike="noStrike">
                <a:solidFill>
                  <a:srgbClr val="000000"/>
                </a:solidFill>
                <a:latin typeface="Calibri"/>
                <a:ea typeface="DejaVu Sans"/>
              </a:rPr>
              <a:t>Bostadsanpassningshandläggningen ses över och arbete pågår för att frigöra AT pga bristyrke.</a:t>
            </a:r>
            <a:endParaRPr b="0" lang="sv-SE" sz="2800" spc="-1" strike="noStrike">
              <a:latin typeface="Arial"/>
            </a:endParaRPr>
          </a:p>
          <a:p>
            <a:pPr marL="228600" indent="-223920">
              <a:lnSpc>
                <a:spcPct val="90000"/>
              </a:lnSpc>
              <a:spcBef>
                <a:spcPts val="1001"/>
              </a:spcBef>
              <a:buClr>
                <a:srgbClr val="ff0000"/>
              </a:buClr>
              <a:buFont typeface="Arial"/>
              <a:buChar char="•"/>
            </a:pPr>
            <a:endParaRPr b="0" lang="sv-SE" sz="2800" spc="-1" strike="noStrike">
              <a:latin typeface="Arial"/>
            </a:endParaRPr>
          </a:p>
        </p:txBody>
      </p:sp>
      <p:pic>
        <p:nvPicPr>
          <p:cNvPr id="128" name="Bildobjekt 3" descr=""/>
          <p:cNvPicPr/>
          <p:nvPr/>
        </p:nvPicPr>
        <p:blipFill>
          <a:blip r:embed="rId1"/>
          <a:stretch/>
        </p:blipFill>
        <p:spPr>
          <a:xfrm>
            <a:off x="9144720" y="375120"/>
            <a:ext cx="2318040" cy="650520"/>
          </a:xfrm>
          <a:prstGeom prst="rect">
            <a:avLst/>
          </a:prstGeom>
          <a:ln>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CustomShape 1"/>
          <p:cNvSpPr/>
          <p:nvPr/>
        </p:nvSpPr>
        <p:spPr>
          <a:xfrm>
            <a:off x="838080" y="365040"/>
            <a:ext cx="10510920" cy="13208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sv-SE" sz="4400" spc="-1" strike="noStrike">
                <a:solidFill>
                  <a:srgbClr val="000000"/>
                </a:solidFill>
                <a:latin typeface="Calibri Light"/>
                <a:ea typeface="DejaVu Sans"/>
              </a:rPr>
              <a:t>Utvecklingsarbeten</a:t>
            </a:r>
            <a:endParaRPr b="0" lang="sv-SE" sz="4400" spc="-1" strike="noStrike">
              <a:latin typeface="Arial"/>
            </a:endParaRPr>
          </a:p>
        </p:txBody>
      </p:sp>
      <p:sp>
        <p:nvSpPr>
          <p:cNvPr id="130" name="CustomShape 2"/>
          <p:cNvSpPr/>
          <p:nvPr/>
        </p:nvSpPr>
        <p:spPr>
          <a:xfrm>
            <a:off x="838080" y="1825560"/>
            <a:ext cx="10510920" cy="4346640"/>
          </a:xfrm>
          <a:prstGeom prst="rect">
            <a:avLst/>
          </a:prstGeom>
          <a:noFill/>
          <a:ln>
            <a:noFill/>
          </a:ln>
        </p:spPr>
        <p:style>
          <a:lnRef idx="0"/>
          <a:fillRef idx="0"/>
          <a:effectRef idx="0"/>
          <a:fontRef idx="minor"/>
        </p:style>
        <p:txBody>
          <a:bodyPr lIns="90000" rIns="90000" tIns="45000" bIns="45000">
            <a:noAutofit/>
          </a:bodyPr>
          <a:p>
            <a:pPr marL="228600" indent="-223920">
              <a:lnSpc>
                <a:spcPct val="90000"/>
              </a:lnSpc>
              <a:spcBef>
                <a:spcPts val="1001"/>
              </a:spcBef>
              <a:buClr>
                <a:srgbClr val="ff0000"/>
              </a:buClr>
              <a:buFont typeface="Arial"/>
              <a:buChar char="•"/>
            </a:pPr>
            <a:r>
              <a:rPr b="0" lang="sv-SE" sz="2800" spc="-1" strike="noStrike">
                <a:solidFill>
                  <a:srgbClr val="000000"/>
                </a:solidFill>
                <a:latin typeface="Calibri"/>
                <a:ea typeface="DejaVu Sans"/>
              </a:rPr>
              <a:t>Vi vann Hygienpriset i år och det delades med Sunne kommun. Vi har sett över hjälpmedelshanteringen. Upprättat nya rutiner gällande t ex städning av bilar och förråd.  Nya lokaler som är utformade för optimalt flöde.</a:t>
            </a:r>
            <a:endParaRPr b="0" lang="sv-SE" sz="2800" spc="-1" strike="noStrike">
              <a:latin typeface="Arial"/>
            </a:endParaRPr>
          </a:p>
          <a:p>
            <a:pPr marL="228600" indent="-223920">
              <a:lnSpc>
                <a:spcPct val="90000"/>
              </a:lnSpc>
              <a:spcBef>
                <a:spcPts val="1001"/>
              </a:spcBef>
              <a:buClr>
                <a:srgbClr val="ff0000"/>
              </a:buClr>
              <a:buFont typeface="Arial"/>
              <a:buChar char="•"/>
            </a:pPr>
            <a:r>
              <a:rPr b="0" lang="sv-SE" sz="2800" spc="-1" strike="noStrike">
                <a:solidFill>
                  <a:srgbClr val="000000"/>
                </a:solidFill>
                <a:latin typeface="Calibri"/>
                <a:ea typeface="DejaVu Sans"/>
              </a:rPr>
              <a:t>MDR har haft stor betydelse under sista åren. Mycket jobb har lagts ner för att upprätta rutiner, både kommunövergripande men även lokala rutiner.</a:t>
            </a:r>
            <a:endParaRPr b="0" lang="sv-SE" sz="2800" spc="-1" strike="noStrike">
              <a:latin typeface="Arial"/>
            </a:endParaRPr>
          </a:p>
          <a:p>
            <a:pPr marL="228600" indent="-223920">
              <a:lnSpc>
                <a:spcPct val="90000"/>
              </a:lnSpc>
              <a:spcBef>
                <a:spcPts val="1001"/>
              </a:spcBef>
              <a:buClr>
                <a:srgbClr val="ff0000"/>
              </a:buClr>
              <a:buFont typeface="Arial"/>
              <a:buChar char="•"/>
            </a:pPr>
            <a:r>
              <a:rPr b="0" lang="sv-SE" sz="2800" spc="-1" strike="noStrike">
                <a:solidFill>
                  <a:srgbClr val="000000"/>
                </a:solidFill>
                <a:latin typeface="Calibri"/>
                <a:ea typeface="DejaVu Sans"/>
              </a:rPr>
              <a:t>AT tillfrågas äntligen kring byggnationer av nya SÄBO demens och LSS-boenden. Ritningar och utformningen av lokalerna.</a:t>
            </a:r>
            <a:endParaRPr b="0" lang="sv-SE" sz="2800" spc="-1" strike="noStrike">
              <a:latin typeface="Arial"/>
            </a:endParaRPr>
          </a:p>
        </p:txBody>
      </p:sp>
      <p:pic>
        <p:nvPicPr>
          <p:cNvPr id="131" name="Bildobjekt 3" descr=""/>
          <p:cNvPicPr/>
          <p:nvPr/>
        </p:nvPicPr>
        <p:blipFill>
          <a:blip r:embed="rId1"/>
          <a:stretch/>
        </p:blipFill>
        <p:spPr>
          <a:xfrm>
            <a:off x="9144720" y="375120"/>
            <a:ext cx="2318040" cy="650520"/>
          </a:xfrm>
          <a:prstGeom prst="rect">
            <a:avLst/>
          </a:prstGeom>
          <a:ln>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CustomShape 1"/>
          <p:cNvSpPr/>
          <p:nvPr/>
        </p:nvSpPr>
        <p:spPr>
          <a:xfrm>
            <a:off x="838080" y="365040"/>
            <a:ext cx="10510920" cy="13208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sv-SE" sz="4400" spc="-1" strike="noStrike">
                <a:solidFill>
                  <a:srgbClr val="000000"/>
                </a:solidFill>
                <a:latin typeface="Calibri Light"/>
                <a:ea typeface="DejaVu Sans"/>
              </a:rPr>
              <a:t>Diskussion/Goda exempel?</a:t>
            </a:r>
            <a:endParaRPr b="0" lang="sv-SE" sz="4400" spc="-1" strike="noStrike">
              <a:latin typeface="Arial"/>
            </a:endParaRPr>
          </a:p>
        </p:txBody>
      </p:sp>
      <p:sp>
        <p:nvSpPr>
          <p:cNvPr id="133" name="CustomShape 2"/>
          <p:cNvSpPr/>
          <p:nvPr/>
        </p:nvSpPr>
        <p:spPr>
          <a:xfrm>
            <a:off x="838080" y="1825560"/>
            <a:ext cx="10510920" cy="4346640"/>
          </a:xfrm>
          <a:prstGeom prst="rect">
            <a:avLst/>
          </a:prstGeom>
          <a:noFill/>
          <a:ln>
            <a:noFill/>
          </a:ln>
        </p:spPr>
        <p:style>
          <a:lnRef idx="0"/>
          <a:fillRef idx="0"/>
          <a:effectRef idx="0"/>
          <a:fontRef idx="minor"/>
        </p:style>
        <p:txBody>
          <a:bodyPr lIns="90000" rIns="90000" tIns="45000" bIns="45000">
            <a:noAutofit/>
          </a:bodyPr>
          <a:p>
            <a:pPr marL="228600" indent="-223920">
              <a:lnSpc>
                <a:spcPct val="90000"/>
              </a:lnSpc>
              <a:spcBef>
                <a:spcPts val="1001"/>
              </a:spcBef>
              <a:buClr>
                <a:srgbClr val="000000"/>
              </a:buClr>
              <a:buFont typeface="Arial"/>
              <a:buChar char="•"/>
            </a:pPr>
            <a:r>
              <a:rPr b="0" lang="sv-SE" sz="2800" spc="-1" strike="noStrike">
                <a:solidFill>
                  <a:srgbClr val="000000"/>
                </a:solidFill>
                <a:latin typeface="Calibri"/>
                <a:ea typeface="DejaVu Sans"/>
              </a:rPr>
              <a:t>Omställningen till Nära vård för oss arbetsterapeuter här i Eda har påbörjats tidigt i och med hemrehab som började redan 2007. Vi har flyttat fokus från sjukhuset till hemmet men (tyvärr?) haft enkelt att få korttidsplatser först. - Bra/dåligt?</a:t>
            </a:r>
            <a:endParaRPr b="0" lang="sv-SE" sz="2800" spc="-1" strike="noStrike">
              <a:latin typeface="Arial"/>
            </a:endParaRPr>
          </a:p>
          <a:p>
            <a:pPr marL="228600" indent="-223920">
              <a:lnSpc>
                <a:spcPct val="90000"/>
              </a:lnSpc>
              <a:spcBef>
                <a:spcPts val="1001"/>
              </a:spcBef>
              <a:buClr>
                <a:srgbClr val="000000"/>
              </a:buClr>
              <a:buFont typeface="Arial"/>
              <a:buChar char="•"/>
            </a:pPr>
            <a:r>
              <a:rPr b="0" lang="sv-SE" sz="2800" spc="-1" strike="noStrike">
                <a:solidFill>
                  <a:srgbClr val="000000"/>
                </a:solidFill>
                <a:latin typeface="Calibri"/>
                <a:ea typeface="DejaVu Sans"/>
              </a:rPr>
              <a:t>Vi har tidigt identifierat och tränat i relevanta ADL-funktioner genom tidiga hembesök. Lättare att följa utvecklingen då vi har nära samarbete med FT, biståndshandläggare, hemtjänsten och ssk.</a:t>
            </a:r>
            <a:endParaRPr b="0" lang="sv-SE" sz="2800" spc="-1" strike="noStrike">
              <a:latin typeface="Arial"/>
            </a:endParaRPr>
          </a:p>
          <a:p>
            <a:pPr marL="228600" indent="-223920">
              <a:lnSpc>
                <a:spcPct val="90000"/>
              </a:lnSpc>
              <a:spcBef>
                <a:spcPts val="1001"/>
              </a:spcBef>
              <a:buClr>
                <a:srgbClr val="000000"/>
              </a:buClr>
              <a:buFont typeface="Arial"/>
              <a:buChar char="•"/>
            </a:pPr>
            <a:r>
              <a:rPr b="0" lang="sv-SE" sz="2800" spc="-1" strike="noStrike">
                <a:solidFill>
                  <a:srgbClr val="000000"/>
                </a:solidFill>
                <a:latin typeface="Calibri"/>
                <a:ea typeface="DejaVu Sans"/>
              </a:rPr>
              <a:t>Vi arbetar proaktivt med t ex BAB för att förhindra fall, inaktivitet och social isolering. Ofta snabb handläggning.</a:t>
            </a:r>
            <a:endParaRPr b="0" lang="sv-SE" sz="2800" spc="-1" strike="noStrike">
              <a:latin typeface="Arial"/>
            </a:endParaRPr>
          </a:p>
        </p:txBody>
      </p:sp>
      <p:pic>
        <p:nvPicPr>
          <p:cNvPr id="134" name="Bildobjekt 3" descr=""/>
          <p:cNvPicPr/>
          <p:nvPr/>
        </p:nvPicPr>
        <p:blipFill>
          <a:blip r:embed="rId1"/>
          <a:stretch/>
        </p:blipFill>
        <p:spPr>
          <a:xfrm>
            <a:off x="9144720" y="375120"/>
            <a:ext cx="2318040" cy="650520"/>
          </a:xfrm>
          <a:prstGeom prst="rect">
            <a:avLst/>
          </a:prstGeom>
          <a:ln>
            <a:noFill/>
          </a:ln>
        </p:spPr>
      </p:pic>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CustomShape 1"/>
          <p:cNvSpPr/>
          <p:nvPr/>
        </p:nvSpPr>
        <p:spPr>
          <a:xfrm>
            <a:off x="838080" y="446760"/>
            <a:ext cx="10510920" cy="132084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sv-SE" sz="4400" spc="-1" strike="noStrike">
                <a:solidFill>
                  <a:srgbClr val="000000"/>
                </a:solidFill>
                <a:latin typeface="Calibri Light"/>
                <a:ea typeface="DejaVu Sans"/>
              </a:rPr>
              <a:t>Kontaktuppgifter</a:t>
            </a:r>
            <a:endParaRPr b="0" lang="sv-SE" sz="4400" spc="-1" strike="noStrike">
              <a:latin typeface="Arial"/>
            </a:endParaRPr>
          </a:p>
        </p:txBody>
      </p:sp>
      <p:sp>
        <p:nvSpPr>
          <p:cNvPr id="136" name="CustomShape 2"/>
          <p:cNvSpPr/>
          <p:nvPr/>
        </p:nvSpPr>
        <p:spPr>
          <a:xfrm>
            <a:off x="2845080" y="2520000"/>
            <a:ext cx="6730920" cy="1186560"/>
          </a:xfrm>
          <a:prstGeom prst="rect">
            <a:avLst/>
          </a:prstGeom>
          <a:noFill/>
          <a:ln>
            <a:noFill/>
          </a:ln>
        </p:spPr>
        <p:style>
          <a:lnRef idx="0"/>
          <a:fillRef idx="0"/>
          <a:effectRef idx="0"/>
          <a:fontRef idx="minor"/>
        </p:style>
        <p:txBody>
          <a:bodyPr lIns="90000" rIns="90000" tIns="45000" bIns="45000" anchor="ctr">
            <a:spAutoFit/>
          </a:bodyPr>
          <a:p>
            <a:pPr algn="ctr">
              <a:lnSpc>
                <a:spcPct val="100000"/>
              </a:lnSpc>
            </a:pPr>
            <a:r>
              <a:rPr b="0" lang="sv-SE" sz="1800" spc="-1" strike="noStrike" u="sng">
                <a:solidFill>
                  <a:srgbClr val="0563c1"/>
                </a:solidFill>
                <a:uFillTx/>
                <a:latin typeface="Calibri"/>
                <a:ea typeface="DejaVu Sans"/>
                <a:hlinkClick r:id="rId1"/>
              </a:rPr>
              <a:t>Yvonne.berlin@eda.se</a:t>
            </a:r>
            <a:endParaRPr b="0" lang="sv-SE" sz="1800" spc="-1" strike="noStrike">
              <a:latin typeface="Arial"/>
            </a:endParaRPr>
          </a:p>
          <a:p>
            <a:pPr algn="ctr">
              <a:lnSpc>
                <a:spcPct val="100000"/>
              </a:lnSpc>
            </a:pPr>
            <a:r>
              <a:rPr b="0" lang="sv-SE" sz="1800" spc="-1" strike="noStrike">
                <a:solidFill>
                  <a:srgbClr val="000000"/>
                </a:solidFill>
                <a:latin typeface="Calibri"/>
                <a:ea typeface="DejaVu Sans"/>
              </a:rPr>
              <a:t>0571-283 23</a:t>
            </a:r>
            <a:endParaRPr b="0" lang="sv-SE" sz="1800" spc="-1" strike="noStrike">
              <a:latin typeface="Arial"/>
            </a:endParaRPr>
          </a:p>
          <a:p>
            <a:pPr algn="ctr">
              <a:lnSpc>
                <a:spcPct val="100000"/>
              </a:lnSpc>
            </a:pPr>
            <a:r>
              <a:rPr b="0" lang="sv-SE" sz="1800" spc="-1" strike="noStrike">
                <a:solidFill>
                  <a:srgbClr val="000000"/>
                </a:solidFill>
                <a:latin typeface="Calibri"/>
                <a:ea typeface="DejaVu Sans"/>
              </a:rPr>
              <a:t>070-190 54 20</a:t>
            </a:r>
            <a:endParaRPr b="0" lang="sv-SE" sz="1800" spc="-1" strike="noStrike">
              <a:latin typeface="Arial"/>
            </a:endParaRPr>
          </a:p>
          <a:p>
            <a:pPr algn="ctr">
              <a:lnSpc>
                <a:spcPct val="100000"/>
              </a:lnSpc>
            </a:pPr>
            <a:endParaRPr b="0" lang="sv-SE" sz="1800" spc="-1" strike="noStrike">
              <a:latin typeface="Arial"/>
            </a:endParaRPr>
          </a:p>
        </p:txBody>
      </p:sp>
      <p:pic>
        <p:nvPicPr>
          <p:cNvPr id="137" name="Bildobjekt 4" descr=""/>
          <p:cNvPicPr/>
          <p:nvPr/>
        </p:nvPicPr>
        <p:blipFill>
          <a:blip r:embed="rId2"/>
          <a:stretch/>
        </p:blipFill>
        <p:spPr>
          <a:xfrm>
            <a:off x="9144720" y="375120"/>
            <a:ext cx="2318040" cy="650520"/>
          </a:xfrm>
          <a:prstGeom prst="rect">
            <a:avLst/>
          </a:prstGeom>
          <a:ln>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Office 2013 - 2022 Theme</Template>
  <TotalTime>2252</TotalTime>
  <Application>LibreOffice/6.3.3.2$Windows_X86_64 LibreOffice_project/a64200df03143b798afd1ec74a12ab50359878ed</Application>
  <Words>190</Words>
  <Paragraphs>24</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2024-04-09T18:58:24Z</dcterms:created>
  <dc:creator>Elin Widmark</dc:creator>
  <dc:description/>
  <dc:language>sv-SE</dc:language>
  <cp:lastModifiedBy/>
  <dcterms:modified xsi:type="dcterms:W3CDTF">2025-09-11T07:05:43Z</dcterms:modified>
  <cp:revision>37</cp:revision>
  <dc:subject/>
  <dc:title>Lunchträff</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Bredbild</vt:lpwstr>
  </property>
  <property fmtid="{D5CDD505-2E9C-101B-9397-08002B2CF9AE}" pid="9" name="ScaleCrop">
    <vt:bool>0</vt:bool>
  </property>
  <property fmtid="{D5CDD505-2E9C-101B-9397-08002B2CF9AE}" pid="10" name="ShareDoc">
    <vt:bool>0</vt:bool>
  </property>
  <property fmtid="{D5CDD505-2E9C-101B-9397-08002B2CF9AE}" pid="11" name="Slides">
    <vt:i4>8</vt:i4>
  </property>
</Properties>
</file>