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19"/>
  </p:notesMasterIdLst>
  <p:sldIdLst>
    <p:sldId id="256" r:id="rId5"/>
    <p:sldId id="257" r:id="rId6"/>
    <p:sldId id="264" r:id="rId7"/>
    <p:sldId id="424" r:id="rId8"/>
    <p:sldId id="425" r:id="rId9"/>
    <p:sldId id="426" r:id="rId10"/>
    <p:sldId id="258" r:id="rId11"/>
    <p:sldId id="268" r:id="rId12"/>
    <p:sldId id="269" r:id="rId13"/>
    <p:sldId id="259" r:id="rId14"/>
    <p:sldId id="260" r:id="rId15"/>
    <p:sldId id="261" r:id="rId16"/>
    <p:sldId id="262" r:id="rId17"/>
    <p:sldId id="263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B14D28-10FA-466B-9B08-6EB25ED2689C}" type="datetimeFigureOut">
              <a:rPr lang="sv-SE" smtClean="0"/>
              <a:t>2025-04-07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8BDB68-0983-4FE8-BCA8-53117DD1550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911297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8BDB68-0983-4FE8-BCA8-53117DD15508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415309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8BDB68-0983-4FE8-BCA8-53117DD15508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08511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8BDB68-0983-4FE8-BCA8-53117DD15508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147268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8BDB68-0983-4FE8-BCA8-53117DD15508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478440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8BDB68-0983-4FE8-BCA8-53117DD15508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383353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8BDB68-0983-4FE8-BCA8-53117DD15508}" type="slidenum">
              <a:rPr lang="sv-SE" smtClean="0"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830197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8BDB68-0983-4FE8-BCA8-53117DD15508}" type="slidenum">
              <a:rPr lang="sv-SE" smtClean="0"/>
              <a:t>11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909319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8BDB68-0983-4FE8-BCA8-53117DD15508}" type="slidenum">
              <a:rPr lang="sv-SE" smtClean="0"/>
              <a:t>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50820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21B6D-F063-4E07-873B-80495D2A0B9B}" type="datetime1">
              <a:rPr lang="sv-SE" smtClean="0"/>
              <a:t>2025-04-07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83761-0F46-42B4-9FB9-C99EF620762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64898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F98ED-59E6-4094-B042-4BC797282B70}" type="datetime1">
              <a:rPr lang="sv-SE" smtClean="0"/>
              <a:t>2025-04-07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83761-0F46-42B4-9FB9-C99EF620762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16686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26CFE-11CC-447E-8873-388BC6B8B59C}" type="datetime1">
              <a:rPr lang="sv-SE" smtClean="0"/>
              <a:t>2025-04-07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83761-0F46-42B4-9FB9-C99EF620762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30885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3B769-67FC-4A2B-BB55-F404F708B22F}" type="datetime1">
              <a:rPr lang="sv-SE" smtClean="0"/>
              <a:t>2025-04-07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83761-0F46-42B4-9FB9-C99EF620762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42928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DE961-44A6-447D-9B0E-B46B566D13F9}" type="datetime1">
              <a:rPr lang="sv-SE" smtClean="0"/>
              <a:t>2025-04-07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83761-0F46-42B4-9FB9-C99EF620762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75062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CDB6B-A760-4DA2-9E56-9EAE24641B80}" type="datetime1">
              <a:rPr lang="sv-SE" smtClean="0"/>
              <a:t>2025-04-07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83761-0F46-42B4-9FB9-C99EF620762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92464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B7CCB-0D4D-4F4A-854D-F30E1081CBD3}" type="datetime1">
              <a:rPr lang="sv-SE" smtClean="0"/>
              <a:t>2025-04-07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83761-0F46-42B4-9FB9-C99EF620762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2679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BE8E6-8201-4706-8CE3-7D090A833660}" type="datetime1">
              <a:rPr lang="sv-SE" smtClean="0"/>
              <a:t>2025-04-07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83761-0F46-42B4-9FB9-C99EF620762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8125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B1365-D85B-4083-BD5B-167CAB6770D3}" type="datetime1">
              <a:rPr lang="sv-SE" smtClean="0"/>
              <a:t>2025-04-07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83761-0F46-42B4-9FB9-C99EF620762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375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49FBF-0EA3-4D7D-B74E-A4FA9175C3D9}" type="datetime1">
              <a:rPr lang="sv-SE" smtClean="0"/>
              <a:t>2025-04-07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83761-0F46-42B4-9FB9-C99EF620762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03192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C7434-6655-432D-8A3E-E315FD6FEE76}" type="datetime1">
              <a:rPr lang="sv-SE" smtClean="0"/>
              <a:t>2025-04-07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83761-0F46-42B4-9FB9-C99EF620762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25585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FFB70-7FBB-4ECE-B47E-D54F0C2B8F97}" type="datetime1">
              <a:rPr lang="sv-SE" smtClean="0"/>
              <a:t>2025-04-07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583761-0F46-42B4-9FB9-C99EF620762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20493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EED60BD-B2FD-35D0-86C0-A4624E7243D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/>
              <a:t>Lunchträff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3B700460-018E-9052-1BA1-7DFCF83EDEA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sv-SE"/>
              <a:t>Värmlandskretsen, Sveriges arbetsterapeuter</a:t>
            </a:r>
          </a:p>
          <a:p>
            <a:r>
              <a:rPr lang="sv-SE"/>
              <a:t>Datum: 2025-04-07</a:t>
            </a:r>
            <a:endParaRPr lang="sv-SE">
              <a:solidFill>
                <a:srgbClr val="FF0000"/>
              </a:solidFill>
            </a:endParaRPr>
          </a:p>
          <a:p>
            <a:r>
              <a:rPr lang="sv-SE"/>
              <a:t>Verksamhet: Smärtcentrum</a:t>
            </a:r>
          </a:p>
          <a:p>
            <a:r>
              <a:rPr lang="sv-SE"/>
              <a:t>Anna Palm Persson, Elin Johansson</a:t>
            </a: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B844863B-F932-81A8-E4C2-3B39535819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573" y="374968"/>
            <a:ext cx="2322576" cy="655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54567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C22BAB1-74EC-A724-E3B6-366E70A9F4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000"/>
              <a:t>Vad händer just nu?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7C07B94-0CDB-3690-1EF7-A0516CA04C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000"/>
              <a:t>Utveckling av smärtprogram</a:t>
            </a:r>
          </a:p>
          <a:p>
            <a:r>
              <a:rPr lang="sv-SE" sz="2000"/>
              <a:t>Digitala smärtskolan</a:t>
            </a:r>
          </a:p>
          <a:p>
            <a:r>
              <a:rPr lang="sv-SE" sz="2000"/>
              <a:t>Dahlia 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21F7B809-D306-2109-2C38-F195FB53F52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573" y="374968"/>
            <a:ext cx="2322576" cy="655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55821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E903EDC-68EA-0903-6A67-C378680A7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000"/>
              <a:t>Utmaningar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25E681B-1DF7-13EC-A77A-C2FD23C379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/>
              <a:t>Komplexitet med samsjuklighet</a:t>
            </a:r>
          </a:p>
          <a:p>
            <a:r>
              <a:rPr lang="sv-SE"/>
              <a:t>Gemensamt språk mellan professionerna</a:t>
            </a:r>
          </a:p>
          <a:p>
            <a:r>
              <a:rPr lang="sv-SE"/>
              <a:t>Lokaler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D9CFB92B-D30B-F978-CC93-8367DCDE21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573" y="374968"/>
            <a:ext cx="2322576" cy="655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8894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149A1D-96C6-963B-A53C-925E309B3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000"/>
              <a:t>Utvecklingsarbeten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2637A7F-5CD6-5653-E3CF-5EB6B9F1E6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000"/>
              <a:t>Smärtprogrammet</a:t>
            </a:r>
          </a:p>
          <a:p>
            <a:r>
              <a:rPr lang="sv-SE" sz="2000"/>
              <a:t>Digitala smärtskolan (Stöd och behandling)</a:t>
            </a:r>
          </a:p>
          <a:p>
            <a:r>
              <a:rPr lang="sv-SE" sz="2000" err="1"/>
              <a:t>Sweppe</a:t>
            </a:r>
            <a:endParaRPr lang="sv-SE" sz="200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C21FEBFA-3FE3-50AE-FD89-5952E63954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573" y="374968"/>
            <a:ext cx="2322576" cy="655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05188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1E8215D-C384-7B0B-42A6-BD9B42CE54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Diskussion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06EBE6E-9F5F-2182-165C-2EF724B6A8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v-SE">
              <a:solidFill>
                <a:srgbClr val="FF0000"/>
              </a:solidFill>
            </a:endParaRP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D5668AC7-5C7B-6ECA-9C39-BD100C72D8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573" y="374968"/>
            <a:ext cx="2322576" cy="655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4997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B16482A-04AC-021A-D6D5-B78BB9D30AB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446606"/>
            <a:ext cx="10515600" cy="1325563"/>
          </a:xfrm>
        </p:spPr>
        <p:txBody>
          <a:bodyPr/>
          <a:lstStyle/>
          <a:p>
            <a:r>
              <a:rPr lang="sv-SE"/>
              <a:t>Kontaktuppgifter</a:t>
            </a: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4366714D-D6BF-709C-2555-E7E4054FC807}"/>
              </a:ext>
            </a:extLst>
          </p:cNvPr>
          <p:cNvSpPr txBox="1"/>
          <p:nvPr/>
        </p:nvSpPr>
        <p:spPr>
          <a:xfrm>
            <a:off x="662151" y="2888940"/>
            <a:ext cx="10804997" cy="132343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sv-SE" sz="2000">
                <a:latin typeface="+mj-lt"/>
              </a:rPr>
              <a:t>Anna.palm.persson@regionvarmland.se		010 831 4</a:t>
            </a:r>
            <a:r>
              <a:rPr lang="sv-SE" sz="2000" b="0" i="0" strike="noStrike">
                <a:effectLst/>
                <a:latin typeface="+mj-lt"/>
              </a:rPr>
              <a:t>401</a:t>
            </a:r>
            <a:br>
              <a:rPr lang="sv-SE" sz="2000">
                <a:latin typeface="+mj-lt"/>
              </a:rPr>
            </a:br>
            <a:br>
              <a:rPr lang="sv-SE" sz="2000">
                <a:latin typeface="+mj-lt"/>
              </a:rPr>
            </a:br>
            <a:r>
              <a:rPr lang="sv-SE" sz="2000">
                <a:latin typeface="+mj-lt"/>
              </a:rPr>
              <a:t>Elin.johansson5@regionvarmland.se		010 831 4</a:t>
            </a:r>
            <a:r>
              <a:rPr lang="sv-SE" sz="2000" b="0" i="0" u="none" strike="noStrike">
                <a:effectLst/>
                <a:latin typeface="+mj-lt"/>
              </a:rPr>
              <a:t>444</a:t>
            </a:r>
            <a:endParaRPr lang="sv-SE" sz="2000">
              <a:latin typeface="+mj-lt"/>
            </a:endParaRPr>
          </a:p>
          <a:p>
            <a:pPr algn="ctr"/>
            <a:endParaRPr lang="sv-SE" sz="2000">
              <a:latin typeface="+mj-lt"/>
            </a:endParaRP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18561523-9187-3C81-E189-4AB675E77E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573" y="374968"/>
            <a:ext cx="2322576" cy="655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1448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3625D34-B3B8-2135-7441-FB954A0F2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000"/>
              <a:t>Smärtcentrum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DB6F548-CE0E-5535-83F2-617CCE7D24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125" y="1549400"/>
            <a:ext cx="10515600" cy="4351338"/>
          </a:xfrm>
        </p:spPr>
        <p:txBody>
          <a:bodyPr>
            <a:noAutofit/>
          </a:bodyPr>
          <a:lstStyle/>
          <a:p>
            <a:pPr algn="l" rtl="0" fontAlgn="base">
              <a:lnSpc>
                <a:spcPts val="2250"/>
              </a:lnSpc>
              <a:buFont typeface="Arial" panose="020B0604020202020204" pitchFamily="34" charset="0"/>
              <a:buChar char="•"/>
            </a:pPr>
            <a:r>
              <a:rPr lang="sv-SE" sz="2000" b="0" i="0" u="none" strike="noStrike">
                <a:solidFill>
                  <a:srgbClr val="404040"/>
                </a:solidFill>
                <a:effectLst/>
                <a:cs typeface="Arial" panose="020B0604020202020204" pitchFamily="34" charset="0"/>
              </a:rPr>
              <a:t>Klarälvsentrén, CSK</a:t>
            </a:r>
            <a:r>
              <a:rPr lang="sv-SE" sz="2000" b="0" i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​</a:t>
            </a:r>
          </a:p>
          <a:p>
            <a:pPr algn="l" rtl="0" fontAlgn="base">
              <a:lnSpc>
                <a:spcPts val="2250"/>
              </a:lnSpc>
              <a:buFont typeface="Arial" panose="020B0604020202020204" pitchFamily="34" charset="0"/>
              <a:buChar char="•"/>
            </a:pPr>
            <a:r>
              <a:rPr lang="sv-SE" sz="2000" b="0" i="0" u="none" strike="noStrike">
                <a:solidFill>
                  <a:srgbClr val="404040"/>
                </a:solidFill>
                <a:effectLst/>
                <a:cs typeface="Arial" panose="020B0604020202020204" pitchFamily="34" charset="0"/>
              </a:rPr>
              <a:t>4 läkare</a:t>
            </a:r>
            <a:r>
              <a:rPr lang="sv-SE" sz="2000" b="0" i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​</a:t>
            </a:r>
          </a:p>
          <a:p>
            <a:pPr algn="l" rtl="0" fontAlgn="base">
              <a:lnSpc>
                <a:spcPts val="2250"/>
              </a:lnSpc>
              <a:buFont typeface="Arial" panose="020B0604020202020204" pitchFamily="34" charset="0"/>
              <a:buChar char="•"/>
            </a:pPr>
            <a:r>
              <a:rPr lang="sv-SE" sz="2000">
                <a:solidFill>
                  <a:srgbClr val="404040"/>
                </a:solidFill>
                <a:cs typeface="Arial" panose="020B0604020202020204" pitchFamily="34" charset="0"/>
              </a:rPr>
              <a:t>2</a:t>
            </a:r>
            <a:r>
              <a:rPr lang="sv-SE" sz="2000" b="0" i="0" u="none" strike="noStrike">
                <a:solidFill>
                  <a:srgbClr val="404040"/>
                </a:solidFill>
                <a:effectLst/>
                <a:cs typeface="Arial" panose="020B0604020202020204" pitchFamily="34" charset="0"/>
              </a:rPr>
              <a:t> smärtsköterskor (</a:t>
            </a:r>
            <a:r>
              <a:rPr lang="sv-SE" sz="2000" b="0" i="0" u="none" strike="noStrike" err="1">
                <a:solidFill>
                  <a:srgbClr val="404040"/>
                </a:solidFill>
                <a:effectLst/>
                <a:cs typeface="Arial" panose="020B0604020202020204" pitchFamily="34" charset="0"/>
              </a:rPr>
              <a:t>avd.chef</a:t>
            </a:r>
            <a:r>
              <a:rPr lang="sv-SE" sz="2000" b="0" i="0" u="none" strike="noStrike">
                <a:solidFill>
                  <a:srgbClr val="404040"/>
                </a:solidFill>
                <a:effectLst/>
                <a:cs typeface="Arial" panose="020B0604020202020204" pitchFamily="34" charset="0"/>
              </a:rPr>
              <a:t>)</a:t>
            </a:r>
            <a:r>
              <a:rPr lang="sv-SE" sz="2000" b="0" i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​</a:t>
            </a:r>
          </a:p>
          <a:p>
            <a:pPr algn="l" rtl="0" fontAlgn="base">
              <a:lnSpc>
                <a:spcPts val="2250"/>
              </a:lnSpc>
              <a:buFont typeface="Arial" panose="020B0604020202020204" pitchFamily="34" charset="0"/>
              <a:buChar char="•"/>
            </a:pPr>
            <a:r>
              <a:rPr lang="sv-SE" sz="2000">
                <a:solidFill>
                  <a:srgbClr val="404040"/>
                </a:solidFill>
                <a:cs typeface="Arial" panose="020B0604020202020204" pitchFamily="34" charset="0"/>
              </a:rPr>
              <a:t>3</a:t>
            </a:r>
            <a:r>
              <a:rPr lang="sv-SE" sz="2000" b="0" i="0" u="none" strike="noStrike">
                <a:solidFill>
                  <a:srgbClr val="404040"/>
                </a:solidFill>
                <a:effectLst/>
                <a:cs typeface="Arial" panose="020B0604020202020204" pitchFamily="34" charset="0"/>
              </a:rPr>
              <a:t> fysioterapeuter</a:t>
            </a:r>
            <a:r>
              <a:rPr lang="sv-SE" sz="2000" b="0" i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​</a:t>
            </a:r>
          </a:p>
          <a:p>
            <a:pPr algn="l" rtl="0" fontAlgn="base">
              <a:lnSpc>
                <a:spcPts val="2250"/>
              </a:lnSpc>
              <a:buFont typeface="Arial" panose="020B0604020202020204" pitchFamily="34" charset="0"/>
              <a:buChar char="•"/>
            </a:pPr>
            <a:r>
              <a:rPr lang="sv-SE" sz="2000" b="0" i="0" u="none" strike="noStrike">
                <a:solidFill>
                  <a:srgbClr val="404040"/>
                </a:solidFill>
                <a:effectLst/>
                <a:cs typeface="Arial" panose="020B0604020202020204" pitchFamily="34" charset="0"/>
              </a:rPr>
              <a:t>3 psykologer</a:t>
            </a:r>
            <a:r>
              <a:rPr lang="sv-SE" sz="2000" b="0" i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​</a:t>
            </a:r>
          </a:p>
          <a:p>
            <a:pPr algn="l" rtl="0" fontAlgn="base">
              <a:lnSpc>
                <a:spcPts val="2250"/>
              </a:lnSpc>
              <a:buFont typeface="Arial" panose="020B0604020202020204" pitchFamily="34" charset="0"/>
              <a:buChar char="•"/>
            </a:pPr>
            <a:r>
              <a:rPr lang="sv-SE" sz="2000" b="0" i="0" u="none" strike="noStrike">
                <a:solidFill>
                  <a:srgbClr val="404040"/>
                </a:solidFill>
                <a:effectLst/>
                <a:cs typeface="Arial" panose="020B0604020202020204" pitchFamily="34" charset="0"/>
              </a:rPr>
              <a:t>1 arbetsterapeut + 1 arbetsterapeut/</a:t>
            </a:r>
            <a:r>
              <a:rPr lang="sv-SE" sz="2000" b="0" i="0" u="none" strike="noStrike" err="1">
                <a:solidFill>
                  <a:srgbClr val="404040"/>
                </a:solidFill>
                <a:effectLst/>
                <a:cs typeface="Arial" panose="020B0604020202020204" pitchFamily="34" charset="0"/>
              </a:rPr>
              <a:t>rehabkoordinator</a:t>
            </a:r>
            <a:r>
              <a:rPr lang="sv-SE" sz="2000" b="0" i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​</a:t>
            </a:r>
          </a:p>
          <a:p>
            <a:pPr algn="l" rtl="0" fontAlgn="base">
              <a:lnSpc>
                <a:spcPts val="2250"/>
              </a:lnSpc>
              <a:buFont typeface="Arial" panose="020B0604020202020204" pitchFamily="34" charset="0"/>
              <a:buChar char="•"/>
            </a:pPr>
            <a:r>
              <a:rPr lang="sv-SE" sz="2000" b="0" i="0" u="none" strike="noStrike">
                <a:solidFill>
                  <a:srgbClr val="404040"/>
                </a:solidFill>
                <a:effectLst/>
                <a:cs typeface="Arial" panose="020B0604020202020204" pitchFamily="34" charset="0"/>
              </a:rPr>
              <a:t>3 vårdadministratörer</a:t>
            </a:r>
            <a:r>
              <a:rPr lang="sv-SE" sz="2000" b="0" i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​</a:t>
            </a:r>
          </a:p>
          <a:p>
            <a:pPr algn="l" rtl="0" fontAlgn="base">
              <a:lnSpc>
                <a:spcPts val="1875"/>
              </a:lnSpc>
              <a:buFont typeface="Arial" panose="020B0604020202020204" pitchFamily="34" charset="0"/>
              <a:buChar char="•"/>
            </a:pPr>
            <a:r>
              <a:rPr lang="sv-SE" sz="2000" b="0" i="0" u="none" strike="noStrike">
                <a:solidFill>
                  <a:srgbClr val="404040"/>
                </a:solidFill>
                <a:effectLst/>
                <a:cs typeface="Arial" panose="020B0604020202020204" pitchFamily="34" charset="0"/>
              </a:rPr>
              <a:t>Bedömer remisser varje morgon i team</a:t>
            </a:r>
            <a:r>
              <a:rPr lang="sv-SE" sz="2000" b="0" i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​</a:t>
            </a:r>
          </a:p>
          <a:p>
            <a:pPr algn="l" rtl="0" fontAlgn="base">
              <a:lnSpc>
                <a:spcPts val="1875"/>
              </a:lnSpc>
              <a:buFont typeface="Arial" panose="020B0604020202020204" pitchFamily="34" charset="0"/>
              <a:buChar char="•"/>
            </a:pPr>
            <a:r>
              <a:rPr lang="sv-SE" sz="2000" b="1" i="0" u="none" strike="noStrike">
                <a:solidFill>
                  <a:srgbClr val="404040"/>
                </a:solidFill>
                <a:effectLst/>
                <a:cs typeface="Arial" panose="020B0604020202020204" pitchFamily="34" charset="0"/>
              </a:rPr>
              <a:t>Smärtkonsult</a:t>
            </a:r>
            <a:r>
              <a:rPr lang="sv-SE" sz="2000" b="0" i="0" u="none" strike="noStrike">
                <a:solidFill>
                  <a:srgbClr val="404040"/>
                </a:solidFill>
                <a:effectLst/>
                <a:cs typeface="Arial" panose="020B0604020202020204" pitchFamily="34" charset="0"/>
              </a:rPr>
              <a:t> (läkare + </a:t>
            </a:r>
            <a:r>
              <a:rPr lang="sv-SE" sz="2000" b="0" i="0" u="none" strike="noStrike" err="1">
                <a:solidFill>
                  <a:srgbClr val="404040"/>
                </a:solidFill>
                <a:effectLst/>
                <a:cs typeface="Arial" panose="020B0604020202020204" pitchFamily="34" charset="0"/>
              </a:rPr>
              <a:t>smärtssk</a:t>
            </a:r>
            <a:r>
              <a:rPr lang="sv-SE" sz="2000" b="0" i="0" u="none" strike="noStrike">
                <a:solidFill>
                  <a:srgbClr val="404040"/>
                </a:solidFill>
                <a:effectLst/>
                <a:cs typeface="Arial" panose="020B0604020202020204" pitchFamily="34" charset="0"/>
              </a:rPr>
              <a:t>), telefon, bedömningar inneliggande patienter</a:t>
            </a:r>
            <a:r>
              <a:rPr lang="sv-SE" sz="2000" b="0" i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​</a:t>
            </a:r>
          </a:p>
          <a:p>
            <a:pPr algn="l" rtl="0" fontAlgn="base">
              <a:lnSpc>
                <a:spcPts val="1875"/>
              </a:lnSpc>
              <a:buFont typeface="Arial" panose="020B0604020202020204" pitchFamily="34" charset="0"/>
              <a:buChar char="•"/>
            </a:pPr>
            <a:r>
              <a:rPr lang="sv-SE" sz="2000" b="1" i="0" u="none" strike="noStrike" err="1">
                <a:solidFill>
                  <a:srgbClr val="404040"/>
                </a:solidFill>
                <a:effectLst/>
                <a:cs typeface="Arial" panose="020B0604020202020204" pitchFamily="34" charset="0"/>
              </a:rPr>
              <a:t>Neuroteam</a:t>
            </a:r>
            <a:r>
              <a:rPr lang="sv-SE" sz="2000" b="0" i="0" u="none" strike="noStrike">
                <a:solidFill>
                  <a:srgbClr val="404040"/>
                </a:solidFill>
                <a:effectLst/>
                <a:cs typeface="Arial" panose="020B0604020202020204" pitchFamily="34" charset="0"/>
              </a:rPr>
              <a:t> (läkare + </a:t>
            </a:r>
            <a:r>
              <a:rPr lang="sv-SE" sz="2000" b="0" i="0" u="none" strike="noStrike" err="1">
                <a:solidFill>
                  <a:srgbClr val="404040"/>
                </a:solidFill>
                <a:effectLst/>
                <a:cs typeface="Arial" panose="020B0604020202020204" pitchFamily="34" charset="0"/>
              </a:rPr>
              <a:t>smärtssk</a:t>
            </a:r>
            <a:r>
              <a:rPr lang="sv-SE" sz="2000" b="0" i="0" u="none" strike="noStrike">
                <a:solidFill>
                  <a:srgbClr val="404040"/>
                </a:solidFill>
                <a:effectLst/>
                <a:cs typeface="Arial" panose="020B0604020202020204" pitchFamily="34" charset="0"/>
              </a:rPr>
              <a:t>/</a:t>
            </a:r>
            <a:r>
              <a:rPr lang="sv-SE" sz="2000" b="0" i="0" u="none" strike="noStrike" err="1">
                <a:solidFill>
                  <a:srgbClr val="404040"/>
                </a:solidFill>
                <a:effectLst/>
                <a:cs typeface="Arial" panose="020B0604020202020204" pitchFamily="34" charset="0"/>
              </a:rPr>
              <a:t>sjg</a:t>
            </a:r>
            <a:r>
              <a:rPr lang="sv-SE" sz="2000" b="0" i="0" u="none" strike="noStrike">
                <a:solidFill>
                  <a:srgbClr val="404040"/>
                </a:solidFill>
                <a:effectLst/>
                <a:cs typeface="Arial" panose="020B0604020202020204" pitchFamily="34" charset="0"/>
              </a:rPr>
              <a:t>), bedömningar, </a:t>
            </a:r>
            <a:r>
              <a:rPr lang="sv-SE" sz="2000" b="0" i="0" u="none" strike="noStrike" err="1">
                <a:solidFill>
                  <a:srgbClr val="404040"/>
                </a:solidFill>
                <a:effectLst/>
                <a:cs typeface="Arial" panose="020B0604020202020204" pitchFamily="34" charset="0"/>
              </a:rPr>
              <a:t>neuromodulation</a:t>
            </a:r>
            <a:r>
              <a:rPr lang="sv-SE" sz="2000" b="0" i="0" u="none" strike="noStrike">
                <a:solidFill>
                  <a:srgbClr val="404040"/>
                </a:solidFill>
                <a:effectLst/>
                <a:cs typeface="Arial" panose="020B0604020202020204" pitchFamily="34" charset="0"/>
              </a:rPr>
              <a:t> (SCS)</a:t>
            </a:r>
            <a:r>
              <a:rPr lang="en-US" sz="2000" b="0" i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​</a:t>
            </a:r>
          </a:p>
          <a:p>
            <a:pPr algn="l" rtl="0" fontAlgn="base">
              <a:lnSpc>
                <a:spcPts val="1875"/>
              </a:lnSpc>
              <a:buFont typeface="Arial" panose="020B0604020202020204" pitchFamily="34" charset="0"/>
              <a:buChar char="•"/>
            </a:pPr>
            <a:r>
              <a:rPr lang="sv-SE" sz="2000" b="1" i="0" u="none" strike="noStrike">
                <a:solidFill>
                  <a:srgbClr val="404040"/>
                </a:solidFill>
                <a:effectLst/>
                <a:cs typeface="Arial" panose="020B0604020202020204" pitchFamily="34" charset="0"/>
              </a:rPr>
              <a:t>Rehabiliteringsteam</a:t>
            </a:r>
            <a:r>
              <a:rPr lang="sv-SE" sz="2000" b="0" i="0" u="none" strike="noStrike">
                <a:solidFill>
                  <a:srgbClr val="404040"/>
                </a:solidFill>
                <a:effectLst/>
                <a:cs typeface="Arial" panose="020B0604020202020204" pitchFamily="34" charset="0"/>
              </a:rPr>
              <a:t> </a:t>
            </a:r>
            <a:r>
              <a:rPr lang="sv-SE" sz="2000" b="0" i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​</a:t>
            </a:r>
          </a:p>
          <a:p>
            <a:endParaRPr lang="sv-SE" sz="200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93BD98D8-A692-2FD0-7FB9-E5E2C21ED4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573" y="374968"/>
            <a:ext cx="2322576" cy="655320"/>
          </a:xfrm>
          <a:prstGeom prst="rect">
            <a:avLst/>
          </a:prstGeom>
        </p:spPr>
      </p:pic>
      <p:pic>
        <p:nvPicPr>
          <p:cNvPr id="1026" name="Picture 2" descr="En bild som visar Flygfotografi, utomhus, Fågelperspektiv, träd&#10;&#10;Automatiskt genererad beskrivning">
            <a:extLst>
              <a:ext uri="{FF2B5EF4-FFF2-40B4-BE49-F238E27FC236}">
                <a16:creationId xmlns:a16="http://schemas.microsoft.com/office/drawing/2014/main" id="{BE9056EC-8020-9AD1-2719-1DC8FB6514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4120" y="2009392"/>
            <a:ext cx="5040906" cy="283921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166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65D7C68-62F4-193B-E103-768FE82982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658100" cy="1460500"/>
          </a:xfrm>
        </p:spPr>
        <p:txBody>
          <a:bodyPr>
            <a:normAutofit/>
          </a:bodyPr>
          <a:lstStyle/>
          <a:p>
            <a:r>
              <a:rPr lang="sv-SE" sz="3000">
                <a:cs typeface="Arial"/>
              </a:rPr>
              <a:t>Vilka patienter är aktuella för Smärtcentrum?</a:t>
            </a:r>
            <a:endParaRPr lang="sv-SE" sz="300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B99F260-4DAB-5397-DD42-0E0DDFAB49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5312" y="1752600"/>
            <a:ext cx="11001375" cy="2962275"/>
          </a:xfrm>
        </p:spPr>
        <p:txBody>
          <a:bodyPr>
            <a:noAutofit/>
          </a:bodyPr>
          <a:lstStyle/>
          <a:p>
            <a:pPr marL="251460" indent="-251460"/>
            <a:r>
              <a:rPr lang="sv-SE" sz="2000">
                <a:cs typeface="Arial"/>
              </a:rPr>
              <a:t>Alla patienter med långvarig smärta/nervsmärta där man inte kommer vidare på den egna enheten</a:t>
            </a:r>
            <a:br>
              <a:rPr lang="sv-SE" sz="2000">
                <a:cs typeface="Arial"/>
              </a:rPr>
            </a:br>
            <a:endParaRPr lang="sv-SE" sz="2000">
              <a:cs typeface="Arial"/>
            </a:endParaRPr>
          </a:p>
          <a:p>
            <a:pPr marL="251460" indent="-251460"/>
            <a:r>
              <a:rPr lang="sv-SE" sz="2000">
                <a:cs typeface="Arial"/>
              </a:rPr>
              <a:t>Färdigutredda patienter</a:t>
            </a:r>
            <a:br>
              <a:rPr lang="sv-SE" sz="2000">
                <a:cs typeface="Arial"/>
              </a:rPr>
            </a:br>
            <a:endParaRPr lang="sv-SE" sz="2000">
              <a:cs typeface="Arial"/>
            </a:endParaRPr>
          </a:p>
          <a:p>
            <a:pPr marL="251460" indent="-251460"/>
            <a:r>
              <a:rPr lang="sv-SE" sz="2000">
                <a:cs typeface="Arial"/>
              </a:rPr>
              <a:t>Ställningstagande till ryggmärgsstimulering/SCS vid perifer neuropatisk smärta</a:t>
            </a:r>
            <a:br>
              <a:rPr lang="sv-SE" sz="2000">
                <a:cs typeface="Arial"/>
              </a:rPr>
            </a:br>
            <a:endParaRPr lang="sv-SE" sz="2000">
              <a:cs typeface="Arial"/>
            </a:endParaRPr>
          </a:p>
          <a:p>
            <a:pPr marL="251460" indent="-251460"/>
            <a:r>
              <a:rPr lang="sv-SE" sz="2000">
                <a:cs typeface="Arial"/>
              </a:rPr>
              <a:t>Behov av multimodal kartläggning av långvarig smärta och ev. smärthanterande insatser/</a:t>
            </a:r>
            <a:r>
              <a:rPr lang="sv-SE" sz="2000" err="1">
                <a:cs typeface="Arial"/>
              </a:rPr>
              <a:t>smärtrehab</a:t>
            </a:r>
            <a:br>
              <a:rPr lang="sv-SE" sz="2000">
                <a:cs typeface="Arial"/>
              </a:rPr>
            </a:br>
            <a:endParaRPr lang="sv-SE" sz="2000">
              <a:cs typeface="Arial"/>
            </a:endParaRPr>
          </a:p>
          <a:p>
            <a:pPr marL="251460" indent="-251460"/>
            <a:r>
              <a:rPr lang="sv-SE" sz="2000">
                <a:cs typeface="Arial"/>
              </a:rPr>
              <a:t>Ska gärna ha provat fysioterapi, ev. samtalskontakt, atypiska läkemedel (</a:t>
            </a:r>
            <a:r>
              <a:rPr lang="sv-SE" sz="2000" err="1">
                <a:cs typeface="Arial"/>
              </a:rPr>
              <a:t>Saroten</a:t>
            </a:r>
            <a:r>
              <a:rPr lang="sv-SE" sz="2000">
                <a:cs typeface="Arial"/>
              </a:rPr>
              <a:t>, </a:t>
            </a:r>
            <a:r>
              <a:rPr lang="sv-SE" sz="2000" err="1">
                <a:cs typeface="Arial"/>
              </a:rPr>
              <a:t>Duloxetin</a:t>
            </a:r>
            <a:r>
              <a:rPr lang="sv-SE" sz="2000">
                <a:cs typeface="Arial"/>
              </a:rPr>
              <a:t>, </a:t>
            </a:r>
            <a:r>
              <a:rPr lang="sv-SE" sz="2000" err="1">
                <a:cs typeface="Arial"/>
              </a:rPr>
              <a:t>Gabapentin</a:t>
            </a:r>
            <a:r>
              <a:rPr lang="sv-SE" sz="2000">
                <a:cs typeface="Arial"/>
              </a:rPr>
              <a:t>)</a:t>
            </a:r>
          </a:p>
          <a:p>
            <a:pPr marL="251460" indent="-251460"/>
            <a:endParaRPr lang="sv-SE" sz="2000">
              <a:cs typeface="Arial"/>
            </a:endParaRPr>
          </a:p>
          <a:p>
            <a:pPr marL="251460" indent="-251460"/>
            <a:endParaRPr lang="sv-SE" sz="2000">
              <a:cs typeface="Arial"/>
            </a:endParaRPr>
          </a:p>
          <a:p>
            <a:endParaRPr lang="sv-SE" sz="200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44AB7A84-DCD5-7051-35A0-4503F55134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573" y="374968"/>
            <a:ext cx="2322576" cy="655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1887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: rundade hörn 4">
            <a:extLst>
              <a:ext uri="{FF2B5EF4-FFF2-40B4-BE49-F238E27FC236}">
                <a16:creationId xmlns:a16="http://schemas.microsoft.com/office/drawing/2014/main" id="{0F79D5DE-B80F-A9A0-E5D6-051B1A6FCE38}"/>
              </a:ext>
            </a:extLst>
          </p:cNvPr>
          <p:cNvSpPr/>
          <p:nvPr/>
        </p:nvSpPr>
        <p:spPr>
          <a:xfrm>
            <a:off x="434563" y="2553076"/>
            <a:ext cx="1502875" cy="1050202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>
                <a:solidFill>
                  <a:schemeClr val="tx1"/>
                </a:solidFill>
              </a:rPr>
              <a:t>Läkare + fysioterapeut</a:t>
            </a:r>
          </a:p>
        </p:txBody>
      </p:sp>
      <p:sp>
        <p:nvSpPr>
          <p:cNvPr id="6" name="Rektangel: rundade hörn 5">
            <a:extLst>
              <a:ext uri="{FF2B5EF4-FFF2-40B4-BE49-F238E27FC236}">
                <a16:creationId xmlns:a16="http://schemas.microsoft.com/office/drawing/2014/main" id="{CEB5EED7-4231-C38D-33C7-ABB7CBE7E5C9}"/>
              </a:ext>
            </a:extLst>
          </p:cNvPr>
          <p:cNvSpPr/>
          <p:nvPr/>
        </p:nvSpPr>
        <p:spPr>
          <a:xfrm>
            <a:off x="2413509" y="2580237"/>
            <a:ext cx="1502875" cy="1050202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>
                <a:solidFill>
                  <a:schemeClr val="tx1"/>
                </a:solidFill>
              </a:rPr>
              <a:t>Psykolog</a:t>
            </a:r>
          </a:p>
        </p:txBody>
      </p:sp>
      <p:sp>
        <p:nvSpPr>
          <p:cNvPr id="7" name="Rektangel: rundade hörn 6">
            <a:extLst>
              <a:ext uri="{FF2B5EF4-FFF2-40B4-BE49-F238E27FC236}">
                <a16:creationId xmlns:a16="http://schemas.microsoft.com/office/drawing/2014/main" id="{3FF6F2C1-F64F-A072-5428-76BA0189C444}"/>
              </a:ext>
            </a:extLst>
          </p:cNvPr>
          <p:cNvSpPr/>
          <p:nvPr/>
        </p:nvSpPr>
        <p:spPr>
          <a:xfrm>
            <a:off x="4378108" y="2580237"/>
            <a:ext cx="1502875" cy="1050202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>
                <a:solidFill>
                  <a:schemeClr val="tx1"/>
                </a:solidFill>
              </a:rPr>
              <a:t>Ev. arbetsterapeut/</a:t>
            </a:r>
            <a:br>
              <a:rPr lang="sv-SE" sz="1400">
                <a:solidFill>
                  <a:schemeClr val="tx1"/>
                </a:solidFill>
              </a:rPr>
            </a:br>
            <a:r>
              <a:rPr lang="sv-SE" sz="1400">
                <a:solidFill>
                  <a:schemeClr val="tx1"/>
                </a:solidFill>
              </a:rPr>
              <a:t>rehabiliterings-koordinator</a:t>
            </a:r>
          </a:p>
        </p:txBody>
      </p:sp>
      <p:sp>
        <p:nvSpPr>
          <p:cNvPr id="8" name="Rektangel: rundade hörn 7">
            <a:extLst>
              <a:ext uri="{FF2B5EF4-FFF2-40B4-BE49-F238E27FC236}">
                <a16:creationId xmlns:a16="http://schemas.microsoft.com/office/drawing/2014/main" id="{AD401AD8-E2D9-53E4-CCC8-ABDC58DA08F8}"/>
              </a:ext>
            </a:extLst>
          </p:cNvPr>
          <p:cNvSpPr/>
          <p:nvPr/>
        </p:nvSpPr>
        <p:spPr>
          <a:xfrm>
            <a:off x="6342707" y="2553076"/>
            <a:ext cx="1502875" cy="1050202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>
                <a:solidFill>
                  <a:schemeClr val="tx1"/>
                </a:solidFill>
              </a:rPr>
              <a:t>Planerings-möte</a:t>
            </a:r>
          </a:p>
        </p:txBody>
      </p:sp>
      <p:sp>
        <p:nvSpPr>
          <p:cNvPr id="10" name="Pil: höger 9">
            <a:extLst>
              <a:ext uri="{FF2B5EF4-FFF2-40B4-BE49-F238E27FC236}">
                <a16:creationId xmlns:a16="http://schemas.microsoft.com/office/drawing/2014/main" id="{6BCA258F-5CB9-6004-807F-CF796F68AEEA}"/>
              </a:ext>
            </a:extLst>
          </p:cNvPr>
          <p:cNvSpPr/>
          <p:nvPr/>
        </p:nvSpPr>
        <p:spPr>
          <a:xfrm>
            <a:off x="2046845" y="2960482"/>
            <a:ext cx="271604" cy="23539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Pil: höger 10">
            <a:extLst>
              <a:ext uri="{FF2B5EF4-FFF2-40B4-BE49-F238E27FC236}">
                <a16:creationId xmlns:a16="http://schemas.microsoft.com/office/drawing/2014/main" id="{DCD37CEC-8880-2FFE-F093-5620AB111494}"/>
              </a:ext>
            </a:extLst>
          </p:cNvPr>
          <p:cNvSpPr/>
          <p:nvPr/>
        </p:nvSpPr>
        <p:spPr>
          <a:xfrm>
            <a:off x="4011444" y="2960482"/>
            <a:ext cx="271604" cy="23539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Pil: höger 11">
            <a:extLst>
              <a:ext uri="{FF2B5EF4-FFF2-40B4-BE49-F238E27FC236}">
                <a16:creationId xmlns:a16="http://schemas.microsoft.com/office/drawing/2014/main" id="{4649A031-E629-CAE0-E117-9E1C7CDABFBE}"/>
              </a:ext>
            </a:extLst>
          </p:cNvPr>
          <p:cNvSpPr/>
          <p:nvPr/>
        </p:nvSpPr>
        <p:spPr>
          <a:xfrm>
            <a:off x="6007729" y="2987643"/>
            <a:ext cx="271604" cy="23539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5" name="Rak pilkoppling 14">
            <a:extLst>
              <a:ext uri="{FF2B5EF4-FFF2-40B4-BE49-F238E27FC236}">
                <a16:creationId xmlns:a16="http://schemas.microsoft.com/office/drawing/2014/main" id="{00F9CA5E-20E7-7FA4-A2BC-121BDC2AE9AA}"/>
              </a:ext>
            </a:extLst>
          </p:cNvPr>
          <p:cNvCxnSpPr>
            <a:cxnSpLocks/>
          </p:cNvCxnSpPr>
          <p:nvPr/>
        </p:nvCxnSpPr>
        <p:spPr>
          <a:xfrm>
            <a:off x="8000223" y="3460030"/>
            <a:ext cx="1031342" cy="37750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Rak pilkoppling 15">
            <a:extLst>
              <a:ext uri="{FF2B5EF4-FFF2-40B4-BE49-F238E27FC236}">
                <a16:creationId xmlns:a16="http://schemas.microsoft.com/office/drawing/2014/main" id="{F23EB0CD-3BF4-EC57-1779-0C1DA3E17904}"/>
              </a:ext>
            </a:extLst>
          </p:cNvPr>
          <p:cNvCxnSpPr>
            <a:cxnSpLocks/>
          </p:cNvCxnSpPr>
          <p:nvPr/>
        </p:nvCxnSpPr>
        <p:spPr>
          <a:xfrm>
            <a:off x="8000223" y="3223033"/>
            <a:ext cx="1189410" cy="23699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Rak pilkoppling 17">
            <a:extLst>
              <a:ext uri="{FF2B5EF4-FFF2-40B4-BE49-F238E27FC236}">
                <a16:creationId xmlns:a16="http://schemas.microsoft.com/office/drawing/2014/main" id="{14BBA091-17E4-81DA-CD6B-67C853ACD2EB}"/>
              </a:ext>
            </a:extLst>
          </p:cNvPr>
          <p:cNvCxnSpPr>
            <a:cxnSpLocks/>
            <a:endCxn id="33" idx="1"/>
          </p:cNvCxnSpPr>
          <p:nvPr/>
        </p:nvCxnSpPr>
        <p:spPr>
          <a:xfrm flipV="1">
            <a:off x="8000223" y="2127828"/>
            <a:ext cx="1031342" cy="33949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Rak pilkoppling 19">
            <a:extLst>
              <a:ext uri="{FF2B5EF4-FFF2-40B4-BE49-F238E27FC236}">
                <a16:creationId xmlns:a16="http://schemas.microsoft.com/office/drawing/2014/main" id="{E41B3F78-50AB-30E1-2982-64091D88C56C}"/>
              </a:ext>
            </a:extLst>
          </p:cNvPr>
          <p:cNvCxnSpPr>
            <a:cxnSpLocks/>
          </p:cNvCxnSpPr>
          <p:nvPr/>
        </p:nvCxnSpPr>
        <p:spPr>
          <a:xfrm>
            <a:off x="8000223" y="3751952"/>
            <a:ext cx="991357" cy="47914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Rak pilkoppling 23">
            <a:extLst>
              <a:ext uri="{FF2B5EF4-FFF2-40B4-BE49-F238E27FC236}">
                <a16:creationId xmlns:a16="http://schemas.microsoft.com/office/drawing/2014/main" id="{0B1AB05F-318D-089C-5E35-3FE3C56221D9}"/>
              </a:ext>
            </a:extLst>
          </p:cNvPr>
          <p:cNvCxnSpPr>
            <a:cxnSpLocks/>
            <a:endCxn id="34" idx="1"/>
          </p:cNvCxnSpPr>
          <p:nvPr/>
        </p:nvCxnSpPr>
        <p:spPr>
          <a:xfrm flipV="1">
            <a:off x="8000223" y="2590628"/>
            <a:ext cx="1198098" cy="10606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ruta 25">
            <a:extLst>
              <a:ext uri="{FF2B5EF4-FFF2-40B4-BE49-F238E27FC236}">
                <a16:creationId xmlns:a16="http://schemas.microsoft.com/office/drawing/2014/main" id="{C6D71730-8ED9-9F52-8ABD-B6656DADECAE}"/>
              </a:ext>
            </a:extLst>
          </p:cNvPr>
          <p:cNvSpPr txBox="1"/>
          <p:nvPr/>
        </p:nvSpPr>
        <p:spPr>
          <a:xfrm>
            <a:off x="-148620" y="982505"/>
            <a:ext cx="493413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3000">
                <a:cs typeface="Arial"/>
              </a:rPr>
              <a:t>Teamkartläggning</a:t>
            </a:r>
            <a:endParaRPr lang="sv-SE" sz="3000"/>
          </a:p>
        </p:txBody>
      </p:sp>
      <p:cxnSp>
        <p:nvCxnSpPr>
          <p:cNvPr id="30" name="Rak pilkoppling 29">
            <a:extLst>
              <a:ext uri="{FF2B5EF4-FFF2-40B4-BE49-F238E27FC236}">
                <a16:creationId xmlns:a16="http://schemas.microsoft.com/office/drawing/2014/main" id="{383DA63B-1506-FB7F-E5C9-0E7F40796AE1}"/>
              </a:ext>
            </a:extLst>
          </p:cNvPr>
          <p:cNvCxnSpPr>
            <a:cxnSpLocks/>
          </p:cNvCxnSpPr>
          <p:nvPr/>
        </p:nvCxnSpPr>
        <p:spPr>
          <a:xfrm>
            <a:off x="8028904" y="2987643"/>
            <a:ext cx="1169417" cy="5091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extruta 32">
            <a:extLst>
              <a:ext uri="{FF2B5EF4-FFF2-40B4-BE49-F238E27FC236}">
                <a16:creationId xmlns:a16="http://schemas.microsoft.com/office/drawing/2014/main" id="{2E0C1F2C-0781-52F2-B5A9-8516C1C5ECD8}"/>
              </a:ext>
            </a:extLst>
          </p:cNvPr>
          <p:cNvSpPr txBox="1"/>
          <p:nvPr/>
        </p:nvSpPr>
        <p:spPr>
          <a:xfrm>
            <a:off x="9031565" y="1958551"/>
            <a:ext cx="24643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/>
              <a:t>Läkemedelsjusteringar</a:t>
            </a:r>
          </a:p>
        </p:txBody>
      </p:sp>
      <p:sp>
        <p:nvSpPr>
          <p:cNvPr id="34" name="textruta 33">
            <a:extLst>
              <a:ext uri="{FF2B5EF4-FFF2-40B4-BE49-F238E27FC236}">
                <a16:creationId xmlns:a16="http://schemas.microsoft.com/office/drawing/2014/main" id="{EEC031AB-4D94-2BA1-A758-82C3B2DC7537}"/>
              </a:ext>
            </a:extLst>
          </p:cNvPr>
          <p:cNvSpPr txBox="1"/>
          <p:nvPr/>
        </p:nvSpPr>
        <p:spPr>
          <a:xfrm>
            <a:off x="9198321" y="2421351"/>
            <a:ext cx="20687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/>
              <a:t>Individuella insatser</a:t>
            </a:r>
          </a:p>
        </p:txBody>
      </p:sp>
      <p:sp>
        <p:nvSpPr>
          <p:cNvPr id="35" name="textruta 34">
            <a:extLst>
              <a:ext uri="{FF2B5EF4-FFF2-40B4-BE49-F238E27FC236}">
                <a16:creationId xmlns:a16="http://schemas.microsoft.com/office/drawing/2014/main" id="{40152E03-707D-9E81-D365-22B7B9AD5161}"/>
              </a:ext>
            </a:extLst>
          </p:cNvPr>
          <p:cNvSpPr txBox="1"/>
          <p:nvPr/>
        </p:nvSpPr>
        <p:spPr>
          <a:xfrm>
            <a:off x="9200153" y="2851839"/>
            <a:ext cx="24643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/>
              <a:t>Informationsföreläsning</a:t>
            </a:r>
          </a:p>
        </p:txBody>
      </p:sp>
      <p:sp>
        <p:nvSpPr>
          <p:cNvPr id="37" name="textruta 36">
            <a:extLst>
              <a:ext uri="{FF2B5EF4-FFF2-40B4-BE49-F238E27FC236}">
                <a16:creationId xmlns:a16="http://schemas.microsoft.com/office/drawing/2014/main" id="{65B84CD3-BAFE-E8F5-AACA-653F0C63C5FF}"/>
              </a:ext>
            </a:extLst>
          </p:cNvPr>
          <p:cNvSpPr txBox="1"/>
          <p:nvPr/>
        </p:nvSpPr>
        <p:spPr>
          <a:xfrm>
            <a:off x="9198321" y="3303806"/>
            <a:ext cx="22775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/>
              <a:t>Digitala smärtskolan</a:t>
            </a:r>
          </a:p>
        </p:txBody>
      </p:sp>
      <p:sp>
        <p:nvSpPr>
          <p:cNvPr id="38" name="textruta 37">
            <a:extLst>
              <a:ext uri="{FF2B5EF4-FFF2-40B4-BE49-F238E27FC236}">
                <a16:creationId xmlns:a16="http://schemas.microsoft.com/office/drawing/2014/main" id="{B800A8D4-0E9A-C413-A8E2-BA337423D200}"/>
              </a:ext>
            </a:extLst>
          </p:cNvPr>
          <p:cNvSpPr txBox="1"/>
          <p:nvPr/>
        </p:nvSpPr>
        <p:spPr>
          <a:xfrm>
            <a:off x="9086615" y="3734294"/>
            <a:ext cx="20641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/>
              <a:t>Smärtprogram</a:t>
            </a:r>
          </a:p>
        </p:txBody>
      </p:sp>
      <p:sp>
        <p:nvSpPr>
          <p:cNvPr id="39" name="textruta 38">
            <a:extLst>
              <a:ext uri="{FF2B5EF4-FFF2-40B4-BE49-F238E27FC236}">
                <a16:creationId xmlns:a16="http://schemas.microsoft.com/office/drawing/2014/main" id="{64510728-5080-C057-9B57-8987E9766295}"/>
              </a:ext>
            </a:extLst>
          </p:cNvPr>
          <p:cNvSpPr txBox="1"/>
          <p:nvPr/>
        </p:nvSpPr>
        <p:spPr>
          <a:xfrm>
            <a:off x="8991580" y="4149836"/>
            <a:ext cx="22754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err="1"/>
              <a:t>Frykcenter</a:t>
            </a:r>
            <a:r>
              <a:rPr lang="sv-SE" sz="1600"/>
              <a:t>/ELS-A</a:t>
            </a:r>
          </a:p>
        </p:txBody>
      </p:sp>
      <p:cxnSp>
        <p:nvCxnSpPr>
          <p:cNvPr id="2" name="Rak pilkoppling 1">
            <a:extLst>
              <a:ext uri="{FF2B5EF4-FFF2-40B4-BE49-F238E27FC236}">
                <a16:creationId xmlns:a16="http://schemas.microsoft.com/office/drawing/2014/main" id="{8C216255-BDF9-7E31-A35D-F74BD7D7E869}"/>
              </a:ext>
            </a:extLst>
          </p:cNvPr>
          <p:cNvCxnSpPr>
            <a:cxnSpLocks/>
          </p:cNvCxnSpPr>
          <p:nvPr/>
        </p:nvCxnSpPr>
        <p:spPr>
          <a:xfrm>
            <a:off x="7003986" y="3930800"/>
            <a:ext cx="0" cy="88631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ruta 3">
            <a:extLst>
              <a:ext uri="{FF2B5EF4-FFF2-40B4-BE49-F238E27FC236}">
                <a16:creationId xmlns:a16="http://schemas.microsoft.com/office/drawing/2014/main" id="{B9C152D3-15A6-2271-4D41-39E09AD350DA}"/>
              </a:ext>
            </a:extLst>
          </p:cNvPr>
          <p:cNvSpPr txBox="1"/>
          <p:nvPr/>
        </p:nvSpPr>
        <p:spPr>
          <a:xfrm>
            <a:off x="6605672" y="4975869"/>
            <a:ext cx="7966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/>
              <a:t>Avslut</a:t>
            </a:r>
          </a:p>
        </p:txBody>
      </p:sp>
    </p:spTree>
    <p:extLst>
      <p:ext uri="{BB962C8B-B14F-4D97-AF65-F5344CB8AC3E}">
        <p14:creationId xmlns:p14="http://schemas.microsoft.com/office/powerpoint/2010/main" val="13012542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5FB9CC50-2884-CCF0-3938-47C00587AA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3250" y="0"/>
            <a:ext cx="4765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99363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0FF2B7BA-B251-BB3C-FEE1-660A8848C5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427" y="0"/>
            <a:ext cx="504914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7732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603CFEE-4702-E4B2-48DB-8F60E5278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000"/>
              <a:t>Uppdrag - arbetsterapeut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E4FCDA5-BBAD-BB42-896C-A17C98F455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000"/>
              <a:t>Teamkartläggning </a:t>
            </a:r>
          </a:p>
          <a:p>
            <a:r>
              <a:rPr lang="sv-SE" sz="2000"/>
              <a:t>Smärtprogram – </a:t>
            </a:r>
            <a:r>
              <a:rPr lang="sv-SE" sz="2000" err="1"/>
              <a:t>ReDo</a:t>
            </a:r>
            <a:r>
              <a:rPr lang="sv-SE" sz="2000"/>
              <a:t> inspirerat</a:t>
            </a:r>
          </a:p>
          <a:p>
            <a:r>
              <a:rPr lang="sv-SE" sz="2000"/>
              <a:t>Individuella insatser</a:t>
            </a:r>
          </a:p>
          <a:p>
            <a:r>
              <a:rPr lang="sv-SE" sz="2000"/>
              <a:t>Aktivitetsbalans</a:t>
            </a:r>
          </a:p>
          <a:p>
            <a:r>
              <a:rPr lang="sv-SE" sz="2000"/>
              <a:t>Vardagsstruktur</a:t>
            </a:r>
          </a:p>
          <a:p>
            <a:r>
              <a:rPr lang="sv-SE" sz="2000" err="1"/>
              <a:t>Pacingstrategier</a:t>
            </a:r>
            <a:r>
              <a:rPr lang="sv-SE" sz="2000"/>
              <a:t> </a:t>
            </a:r>
          </a:p>
          <a:p>
            <a:r>
              <a:rPr lang="sv-SE" sz="2000"/>
              <a:t>Meningsfulla aktiviteter</a:t>
            </a:r>
          </a:p>
          <a:p>
            <a:r>
              <a:rPr lang="sv-SE" sz="2000"/>
              <a:t>Ergonomi</a:t>
            </a:r>
          </a:p>
          <a:p>
            <a:r>
              <a:rPr lang="sv-SE" sz="2000"/>
              <a:t>Sömn</a:t>
            </a:r>
          </a:p>
          <a:p>
            <a:r>
              <a:rPr lang="sv-SE" sz="2000"/>
              <a:t>Arbetsgivarsamtal/myndighetskontakter/stöd i återgång i arbete (</a:t>
            </a:r>
            <a:r>
              <a:rPr lang="sv-SE" sz="2000" err="1"/>
              <a:t>rehabkoordinering</a:t>
            </a:r>
            <a:r>
              <a:rPr lang="sv-SE" sz="2000"/>
              <a:t>)</a:t>
            </a:r>
          </a:p>
          <a:p>
            <a:pPr marL="0" indent="0">
              <a:buNone/>
            </a:pPr>
            <a:endParaRPr lang="sv-SE" sz="200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87CA1F6D-0365-B8F5-FCFD-EFE4D9E02F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573" y="374968"/>
            <a:ext cx="2322576" cy="655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63761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C4182A-D53E-7EF9-8951-F1B2F097BC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>
            <a:extLst>
              <a:ext uri="{FF2B5EF4-FFF2-40B4-BE49-F238E27FC236}">
                <a16:creationId xmlns:a16="http://schemas.microsoft.com/office/drawing/2014/main" id="{A8698A46-CB72-7D05-C0FC-47B9655DF7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573" y="374968"/>
            <a:ext cx="2322576" cy="655320"/>
          </a:xfrm>
          <a:prstGeom prst="rect">
            <a:avLst/>
          </a:prstGeom>
        </p:spPr>
      </p:pic>
      <p:sp>
        <p:nvSpPr>
          <p:cNvPr id="9" name="Rubrik 1">
            <a:extLst>
              <a:ext uri="{FF2B5EF4-FFF2-40B4-BE49-F238E27FC236}">
                <a16:creationId xmlns:a16="http://schemas.microsoft.com/office/drawing/2014/main" id="{D36AC1DA-FF05-5477-8042-11D12BDFD441}"/>
              </a:ext>
            </a:extLst>
          </p:cNvPr>
          <p:cNvSpPr txBox="1">
            <a:spLocks/>
          </p:cNvSpPr>
          <p:nvPr/>
        </p:nvSpPr>
        <p:spPr>
          <a:xfrm>
            <a:off x="1007374" y="1080188"/>
            <a:ext cx="7200000" cy="9693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3000"/>
              <a:t>Smärtprogram i grupp</a:t>
            </a:r>
          </a:p>
        </p:txBody>
      </p:sp>
      <p:sp>
        <p:nvSpPr>
          <p:cNvPr id="10" name="Platshållare för text 2">
            <a:extLst>
              <a:ext uri="{FF2B5EF4-FFF2-40B4-BE49-F238E27FC236}">
                <a16:creationId xmlns:a16="http://schemas.microsoft.com/office/drawing/2014/main" id="{3BBC2018-389F-E5D2-DFDD-4CB7DAA775C2}"/>
              </a:ext>
            </a:extLst>
          </p:cNvPr>
          <p:cNvSpPr txBox="1">
            <a:spLocks/>
          </p:cNvSpPr>
          <p:nvPr/>
        </p:nvSpPr>
        <p:spPr>
          <a:xfrm>
            <a:off x="684640" y="2250274"/>
            <a:ext cx="8634934" cy="314103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1460" indent="-251460"/>
            <a:r>
              <a:rPr lang="sv-SE" sz="2000">
                <a:latin typeface="+mj-lt"/>
                <a:ea typeface="Calibri Light"/>
                <a:cs typeface="Calibri Light"/>
              </a:rPr>
              <a:t>Bygger på </a:t>
            </a:r>
            <a:r>
              <a:rPr lang="sv-SE" sz="2000" err="1">
                <a:solidFill>
                  <a:srgbClr val="202124"/>
                </a:solidFill>
                <a:latin typeface="+mj-lt"/>
                <a:ea typeface="Calibri Light"/>
                <a:cs typeface="Calibri Light"/>
              </a:rPr>
              <a:t>Acceptance</a:t>
            </a:r>
            <a:r>
              <a:rPr lang="sv-SE" sz="2000">
                <a:solidFill>
                  <a:srgbClr val="202124"/>
                </a:solidFill>
                <a:latin typeface="+mj-lt"/>
                <a:ea typeface="Calibri Light"/>
                <a:cs typeface="Calibri Light"/>
              </a:rPr>
              <a:t> and </a:t>
            </a:r>
            <a:r>
              <a:rPr lang="sv-SE" sz="2000" err="1">
                <a:solidFill>
                  <a:srgbClr val="202124"/>
                </a:solidFill>
                <a:latin typeface="+mj-lt"/>
                <a:ea typeface="Calibri Light"/>
                <a:cs typeface="Calibri Light"/>
              </a:rPr>
              <a:t>commitment</a:t>
            </a:r>
            <a:r>
              <a:rPr lang="sv-SE" sz="2000">
                <a:solidFill>
                  <a:srgbClr val="202124"/>
                </a:solidFill>
                <a:latin typeface="+mj-lt"/>
                <a:ea typeface="Calibri Light"/>
                <a:cs typeface="Calibri Light"/>
              </a:rPr>
              <a:t> </a:t>
            </a:r>
            <a:r>
              <a:rPr lang="sv-SE" sz="2000" err="1">
                <a:solidFill>
                  <a:srgbClr val="202124"/>
                </a:solidFill>
                <a:latin typeface="+mj-lt"/>
                <a:ea typeface="Calibri Light"/>
                <a:cs typeface="Calibri Light"/>
              </a:rPr>
              <a:t>therapy</a:t>
            </a:r>
            <a:r>
              <a:rPr lang="sv-SE" sz="2000">
                <a:solidFill>
                  <a:srgbClr val="202124"/>
                </a:solidFill>
                <a:latin typeface="+mj-lt"/>
                <a:ea typeface="Calibri Light"/>
                <a:cs typeface="Calibri Light"/>
              </a:rPr>
              <a:t> (ACT) och </a:t>
            </a:r>
            <a:r>
              <a:rPr lang="sv-SE" sz="2000">
                <a:solidFill>
                  <a:srgbClr val="333333"/>
                </a:solidFill>
                <a:latin typeface="+mj-lt"/>
                <a:ea typeface="Calibri Light"/>
                <a:cs typeface="Calibri Light"/>
              </a:rPr>
              <a:t>den biopsykosociala modellen</a:t>
            </a:r>
            <a:br>
              <a:rPr lang="sv-SE" sz="2000">
                <a:solidFill>
                  <a:srgbClr val="333333"/>
                </a:solidFill>
                <a:latin typeface="+mj-lt"/>
                <a:ea typeface="Calibri Light"/>
                <a:cs typeface="Calibri Light"/>
              </a:rPr>
            </a:br>
            <a:endParaRPr lang="sv-SE" sz="2000">
              <a:solidFill>
                <a:srgbClr val="202124"/>
              </a:solidFill>
              <a:latin typeface="+mj-lt"/>
              <a:ea typeface="Calibri Light"/>
              <a:cs typeface="Calibri Light"/>
            </a:endParaRPr>
          </a:p>
          <a:p>
            <a:pPr marL="251460" indent="-251460"/>
            <a:r>
              <a:rPr lang="sv-SE" sz="2000">
                <a:solidFill>
                  <a:srgbClr val="202124"/>
                </a:solidFill>
                <a:latin typeface="+mj-lt"/>
                <a:ea typeface="Calibri Light"/>
                <a:cs typeface="Calibri Light"/>
              </a:rPr>
              <a:t>Uppfyller krav för MMR 2 vilket </a:t>
            </a:r>
            <a:r>
              <a:rPr lang="sv-SE" sz="2000">
                <a:solidFill>
                  <a:srgbClr val="333333"/>
                </a:solidFill>
                <a:latin typeface="+mj-lt"/>
                <a:ea typeface="Calibri Light"/>
                <a:cs typeface="Calibri Light"/>
              </a:rPr>
              <a:t>innebär arbete i team med patienten under en viss period då psykologiska insatser, fysisk aktivitet/träning och arbetsterapi kombineras</a:t>
            </a:r>
            <a:br>
              <a:rPr lang="sv-SE" sz="2000">
                <a:solidFill>
                  <a:srgbClr val="333333"/>
                </a:solidFill>
                <a:latin typeface="+mj-lt"/>
                <a:ea typeface="Calibri Light"/>
                <a:cs typeface="Calibri Light"/>
              </a:rPr>
            </a:br>
            <a:endParaRPr lang="sv-SE" sz="2000">
              <a:solidFill>
                <a:srgbClr val="202124"/>
              </a:solidFill>
              <a:latin typeface="+mj-lt"/>
              <a:ea typeface="Calibri Light"/>
              <a:cs typeface="Calibri Light"/>
            </a:endParaRPr>
          </a:p>
          <a:p>
            <a:pPr marL="251460" indent="-251460"/>
            <a:r>
              <a:rPr lang="sv-SE" sz="2000">
                <a:solidFill>
                  <a:srgbClr val="202124"/>
                </a:solidFill>
                <a:latin typeface="+mj-lt"/>
                <a:ea typeface="Calibri Light"/>
                <a:cs typeface="Calibri Light"/>
              </a:rPr>
              <a:t>Brukar sträcka sig över 2½ månad</a:t>
            </a:r>
            <a:endParaRPr lang="sv-SE" sz="2000">
              <a:latin typeface="+mj-lt"/>
              <a:ea typeface="Calibri Light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8579639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D54A31-92A8-D7FC-17C8-98C229AF2A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>
            <a:extLst>
              <a:ext uri="{FF2B5EF4-FFF2-40B4-BE49-F238E27FC236}">
                <a16:creationId xmlns:a16="http://schemas.microsoft.com/office/drawing/2014/main" id="{FCA17C5B-2087-A729-37C6-4D1CCEE2D3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573" y="374968"/>
            <a:ext cx="2322576" cy="655320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45CB56D3-975F-D790-BEAC-76D4D2132D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86" y="1139041"/>
            <a:ext cx="7427610" cy="909927"/>
          </a:xfrm>
        </p:spPr>
        <p:txBody>
          <a:bodyPr>
            <a:normAutofit/>
          </a:bodyPr>
          <a:lstStyle/>
          <a:p>
            <a:r>
              <a:rPr lang="sv-SE" sz="3000" b="1"/>
              <a:t>Innehåll - smärtprogram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751C241-3DB7-6F8A-2417-FD56ED9C854B}"/>
              </a:ext>
            </a:extLst>
          </p:cNvPr>
          <p:cNvSpPr txBox="1">
            <a:spLocks/>
          </p:cNvSpPr>
          <p:nvPr/>
        </p:nvSpPr>
        <p:spPr>
          <a:xfrm>
            <a:off x="1079586" y="2478959"/>
            <a:ext cx="7665116" cy="3240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1460" indent="-251460" fontAlgn="base"/>
            <a:r>
              <a:rPr lang="sv-SE" sz="2000">
                <a:solidFill>
                  <a:srgbClr val="000000"/>
                </a:solidFill>
              </a:rPr>
              <a:t>Grundkunskaper om smärta </a:t>
            </a:r>
            <a:endParaRPr lang="sv-SE" sz="2000">
              <a:cs typeface="Arial"/>
            </a:endParaRPr>
          </a:p>
          <a:p>
            <a:pPr marL="251460" indent="-251460" fontAlgn="base"/>
            <a:r>
              <a:rPr lang="sv-SE" sz="2000">
                <a:solidFill>
                  <a:srgbClr val="000000"/>
                </a:solidFill>
              </a:rPr>
              <a:t>Samtalsgrupp  (livsvärde, mål, tankar, känsloskolan)</a:t>
            </a:r>
            <a:endParaRPr lang="sv-SE" sz="2000">
              <a:solidFill>
                <a:srgbClr val="000000"/>
              </a:solidFill>
              <a:cs typeface="Arial"/>
            </a:endParaRPr>
          </a:p>
          <a:p>
            <a:pPr marL="251460" indent="-251460" fontAlgn="base"/>
            <a:r>
              <a:rPr lang="sv-SE" sz="2000">
                <a:solidFill>
                  <a:srgbClr val="000000"/>
                </a:solidFill>
              </a:rPr>
              <a:t>Rörelse- och avslappningsgrupp  (BK, aktivering, teori)</a:t>
            </a:r>
            <a:endParaRPr lang="sv-SE" sz="2000">
              <a:solidFill>
                <a:srgbClr val="000000"/>
              </a:solidFill>
              <a:cs typeface="Arial"/>
            </a:endParaRPr>
          </a:p>
          <a:p>
            <a:pPr marL="251460" indent="-251460" fontAlgn="base"/>
            <a:r>
              <a:rPr lang="sv-SE" sz="2000">
                <a:solidFill>
                  <a:srgbClr val="000000"/>
                </a:solidFill>
              </a:rPr>
              <a:t>Självanalys och aktivitetsbalans, ergonomi, hanteringsstrategier, </a:t>
            </a:r>
            <a:r>
              <a:rPr lang="sv-SE" sz="2000" err="1">
                <a:solidFill>
                  <a:srgbClr val="000000"/>
                </a:solidFill>
              </a:rPr>
              <a:t>pacing</a:t>
            </a:r>
            <a:r>
              <a:rPr lang="sv-SE" sz="2000">
                <a:solidFill>
                  <a:srgbClr val="000000"/>
                </a:solidFill>
              </a:rPr>
              <a:t>, arbetssamtal(</a:t>
            </a:r>
            <a:r>
              <a:rPr lang="sv-SE" sz="2000" err="1">
                <a:solidFill>
                  <a:srgbClr val="000000"/>
                </a:solidFill>
              </a:rPr>
              <a:t>ReDo</a:t>
            </a:r>
            <a:r>
              <a:rPr lang="sv-SE" sz="2000">
                <a:solidFill>
                  <a:srgbClr val="000000"/>
                </a:solidFill>
              </a:rPr>
              <a:t>-inspirerad)</a:t>
            </a:r>
            <a:endParaRPr lang="sv-SE" sz="2000">
              <a:solidFill>
                <a:srgbClr val="000000"/>
              </a:solidFill>
              <a:cs typeface="Arial"/>
            </a:endParaRPr>
          </a:p>
          <a:p>
            <a:pPr marL="251460" indent="-251460" fontAlgn="base"/>
            <a:r>
              <a:rPr lang="sv-SE" sz="2000">
                <a:solidFill>
                  <a:srgbClr val="000000"/>
                </a:solidFill>
              </a:rPr>
              <a:t>Egna uppgifter/hemuppgifter i alla delar</a:t>
            </a:r>
            <a:endParaRPr lang="sv-SE" sz="2000">
              <a:solidFill>
                <a:srgbClr val="000000"/>
              </a:solidFill>
              <a:cs typeface="Arial"/>
            </a:endParaRPr>
          </a:p>
          <a:p>
            <a:pPr marL="251460" indent="-251460"/>
            <a:r>
              <a:rPr lang="sv-SE" sz="2000">
                <a:cs typeface="Arial"/>
              </a:rPr>
              <a:t>Rehabkoordinering/planering framåt med arbetsgivare/myndigheter</a:t>
            </a:r>
          </a:p>
        </p:txBody>
      </p:sp>
    </p:spTree>
    <p:extLst>
      <p:ext uri="{BB962C8B-B14F-4D97-AF65-F5344CB8AC3E}">
        <p14:creationId xmlns:p14="http://schemas.microsoft.com/office/powerpoint/2010/main" val="15835166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143f313-62a0-488b-9db5-78e1f87ecf60">
      <Terms xmlns="http://schemas.microsoft.com/office/infopath/2007/PartnerControls"/>
    </lcf76f155ced4ddcb4097134ff3c332f>
    <TaxCatchAll xmlns="f61a31fe-cdda-41b6-91cf-c46014b1425a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3ABC494230F84439ADF2FCD61592F8D" ma:contentTypeVersion="15" ma:contentTypeDescription="Create a new document." ma:contentTypeScope="" ma:versionID="88cf53aaa0869275f5434ed697f4f907">
  <xsd:schema xmlns:xsd="http://www.w3.org/2001/XMLSchema" xmlns:xs="http://www.w3.org/2001/XMLSchema" xmlns:p="http://schemas.microsoft.com/office/2006/metadata/properties" xmlns:ns2="d143f313-62a0-488b-9db5-78e1f87ecf60" xmlns:ns3="f61a31fe-cdda-41b6-91cf-c46014b1425a" targetNamespace="http://schemas.microsoft.com/office/2006/metadata/properties" ma:root="true" ma:fieldsID="6241a88b494b6dbb3b6725ce03b0dcc6" ns2:_="" ns3:_="">
    <xsd:import namespace="d143f313-62a0-488b-9db5-78e1f87ecf60"/>
    <xsd:import namespace="f61a31fe-cdda-41b6-91cf-c46014b1425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ObjectDetectorVersions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43f313-62a0-488b-9db5-78e1f87ecf6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256c666c-3d86-41dd-931b-6486b2d8a6b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1a31fe-cdda-41b6-91cf-c46014b1425a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ea9c2117-fcc0-49a5-a13c-2c6245e54503}" ma:internalName="TaxCatchAll" ma:showField="CatchAllData" ma:web="f61a31fe-cdda-41b6-91cf-c46014b1425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CEFB4EC-883B-4A5E-BBCF-CE694C5EB0B8}">
  <ds:schemaRefs>
    <ds:schemaRef ds:uri="d143f313-62a0-488b-9db5-78e1f87ecf60"/>
    <ds:schemaRef ds:uri="f61a31fe-cdda-41b6-91cf-c46014b1425a"/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CB40105E-B2AB-4C91-8EB0-7FCB81F880EB}">
  <ds:schemaRefs>
    <ds:schemaRef ds:uri="d143f313-62a0-488b-9db5-78e1f87ecf60"/>
    <ds:schemaRef ds:uri="f61a31fe-cdda-41b6-91cf-c46014b1425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89DA9268-90E8-49DD-AA0B-3EA7246E5DD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384</Words>
  <Application>Microsoft Office PowerPoint</Application>
  <PresentationFormat>Bredbild</PresentationFormat>
  <Paragraphs>81</Paragraphs>
  <Slides>14</Slides>
  <Notes>8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Office-tema</vt:lpstr>
      <vt:lpstr>Lunchträff</vt:lpstr>
      <vt:lpstr>Smärtcentrum</vt:lpstr>
      <vt:lpstr>Vilka patienter är aktuella för Smärtcentrum?</vt:lpstr>
      <vt:lpstr>PowerPoint-presentation</vt:lpstr>
      <vt:lpstr>PowerPoint-presentation</vt:lpstr>
      <vt:lpstr>PowerPoint-presentation</vt:lpstr>
      <vt:lpstr>Uppdrag - arbetsterapeut</vt:lpstr>
      <vt:lpstr>PowerPoint-presentation</vt:lpstr>
      <vt:lpstr>Innehåll - smärtprogram</vt:lpstr>
      <vt:lpstr>Vad händer just nu?</vt:lpstr>
      <vt:lpstr>Utmaningar</vt:lpstr>
      <vt:lpstr>Utvecklingsarbeten</vt:lpstr>
      <vt:lpstr>Diskussion</vt:lpstr>
      <vt:lpstr>Kontaktuppgifter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Lunchträff</dc:title>
  <dc:creator>Elin Widmark</dc:creator>
  <cp:lastModifiedBy>Elin Johansson</cp:lastModifiedBy>
  <cp:revision>2</cp:revision>
  <dcterms:created xsi:type="dcterms:W3CDTF">2024-04-09T18:58:24Z</dcterms:created>
  <dcterms:modified xsi:type="dcterms:W3CDTF">2025-04-07T11:15:10Z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0x010100D3ABC494230F84439ADF2FCD61592F8D</vt:lpwstr>
  </property>
  <property fmtid="{D5CDD505-2E9C-101B-9397-08002B2CF9AE}" pid="3" name="MediaServiceImageTags">
    <vt:lpwstr/>
  </property>
</Properties>
</file>